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35.fntdata" ContentType="application/x-fontdata"/>
  <Override PartName="/ppt/fonts/font36.fntdata" ContentType="application/x-fontdata"/>
  <Override PartName="/ppt/fonts/font37.fntdata" ContentType="application/x-fontdata"/>
  <Override PartName="/ppt/fonts/font38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9144000" cy="6858000"/>
  <p:notesSz cx="9144000" cy="6858000"/>
  <p:embeddedFontLst>
    <p:embeddedFont>
      <p:font typeface="BKHBPA+DengXian Regular"/>
      <p:regular r:id="rId49"/>
    </p:embeddedFont>
    <p:embeddedFont>
      <p:font typeface="PGLSEH+DengXian Regular"/>
      <p:regular r:id="rId50"/>
    </p:embeddedFont>
    <p:embeddedFont>
      <p:font typeface="PQAJGP+Microsoft YaHei"/>
      <p:regular r:id="rId51"/>
    </p:embeddedFont>
    <p:embeddedFont>
      <p:font typeface="MSULGT+Microsoft YaHei"/>
      <p:regular r:id="rId52"/>
    </p:embeddedFont>
    <p:embeddedFont>
      <p:font typeface="PGLSEH+DengXian Regular"/>
      <p:regular r:id="rId53"/>
    </p:embeddedFont>
    <p:embeddedFont>
      <p:font typeface="IOFDEF+DengXian Bold"/>
      <p:regular r:id="rId54"/>
    </p:embeddedFont>
    <p:embeddedFont>
      <p:font typeface="HLCSSD+KaiTi"/>
      <p:regular r:id="rId55"/>
    </p:embeddedFont>
    <p:embeddedFont>
      <p:font typeface="Times New Roman"/>
      <p:regular r:id="rId56"/>
    </p:embeddedFont>
    <p:embeddedFont>
      <p:font typeface="HLCSSD+KaiTi"/>
      <p:regular r:id="rId57"/>
    </p:embeddedFont>
    <p:embeddedFont>
      <p:font typeface="IVMMKG+Arial"/>
      <p:regular r:id="rId58"/>
    </p:embeddedFont>
    <p:embeddedFont>
      <p:font typeface="CEDRFN+KaiTi"/>
      <p:regular r:id="rId59"/>
    </p:embeddedFont>
    <p:embeddedFont>
      <p:font typeface="QJLKJM+DengXian Light"/>
      <p:regular r:id="rId60"/>
    </p:embeddedFont>
    <p:embeddedFont>
      <p:font typeface="Times New Roman"/>
      <p:regular r:id="rId61"/>
    </p:embeddedFont>
    <p:embeddedFont>
      <p:font typeface="REEFGU+DengXian Light"/>
      <p:regular r:id="rId62"/>
    </p:embeddedFont>
    <p:embeddedFont>
      <p:font typeface="BKHBPA+DengXian Regular"/>
      <p:regular r:id="rId63"/>
    </p:embeddedFont>
    <p:embeddedFont>
      <p:font typeface="QJLKJM+DengXian Light"/>
      <p:regular r:id="rId64"/>
    </p:embeddedFont>
    <p:embeddedFont>
      <p:font typeface="BKHBPA+DengXian Regular"/>
      <p:regular r:id="rId65"/>
    </p:embeddedFont>
    <p:embeddedFont>
      <p:font typeface="PGLSEH+DengXian Regular"/>
      <p:regular r:id="rId66"/>
    </p:embeddedFont>
    <p:embeddedFont>
      <p:font typeface="PGLSEH+DengXian Regular"/>
      <p:regular r:id="rId67"/>
    </p:embeddedFont>
    <p:embeddedFont>
      <p:font typeface="BKHBPA+DengXian Regular"/>
      <p:regular r:id="rId68"/>
    </p:embeddedFont>
    <p:embeddedFont>
      <p:font typeface="BKHBPA+DengXian Regular"/>
      <p:regular r:id="rId69"/>
    </p:embeddedFont>
    <p:embeddedFont>
      <p:font typeface="PGLSEH+DengXian Regular"/>
      <p:regular r:id="rId70"/>
    </p:embeddedFont>
    <p:embeddedFont>
      <p:font typeface="BKHBPA+DengXian Regular"/>
      <p:regular r:id="rId71"/>
    </p:embeddedFont>
    <p:embeddedFont>
      <p:font typeface="PGLSEH+DengXian Regular"/>
      <p:regular r:id="rId72"/>
    </p:embeddedFont>
    <p:embeddedFont>
      <p:font typeface="JMELFF+Consolas"/>
      <p:regular r:id="rId73"/>
    </p:embeddedFont>
    <p:embeddedFont>
      <p:font typeface="JMELFF+Consolas"/>
      <p:regular r:id="rId74"/>
    </p:embeddedFont>
    <p:embeddedFont>
      <p:font typeface="IVMMKG+Arial"/>
      <p:regular r:id="rId75"/>
    </p:embeddedFont>
    <p:embeddedFont>
      <p:font typeface="Times New Roman"/>
      <p:regular r:id="rId76"/>
    </p:embeddedFont>
    <p:embeddedFont>
      <p:font typeface="IVMMKG+Arial"/>
      <p:regular r:id="rId77"/>
    </p:embeddedFont>
    <p:embeddedFont>
      <p:font typeface="JMELFF+Consolas"/>
      <p:regular r:id="rId78"/>
    </p:embeddedFont>
    <p:embeddedFont>
      <p:font typeface="JMELFF+Consolas"/>
      <p:regular r:id="rId79"/>
    </p:embeddedFont>
    <p:embeddedFont>
      <p:font typeface="BKHBPA+DengXian Regular"/>
      <p:regular r:id="rId80"/>
    </p:embeddedFont>
    <p:embeddedFont>
      <p:font typeface="MRMJAH+Cambria Math"/>
      <p:regular r:id="rId81"/>
    </p:embeddedFont>
    <p:embeddedFont>
      <p:font typeface="IPSEOT+Cambria Math"/>
      <p:regular r:id="rId82"/>
    </p:embeddedFont>
    <p:embeddedFont>
      <p:font typeface="QJLKJM+DengXian Light"/>
      <p:regular r:id="rId83"/>
    </p:embeddedFont>
    <p:embeddedFont>
      <p:font typeface="MRMJAH+Cambria Math"/>
      <p:regular r:id="rId84"/>
    </p:embeddedFont>
    <p:embeddedFont>
      <p:font typeface="IPSEOT+Cambria Math"/>
      <p:regular r:id="rId85"/>
    </p:embeddedFont>
    <p:embeddedFont>
      <p:font typeface="JMELFF+Consolas"/>
      <p:regular r:id="rId8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font" Target="fonts/font1.fntdata" /><Relationship Id="rId5" Type="http://schemas.openxmlformats.org/officeDocument/2006/relationships/slideMaster" Target="slideMasters/slideMaster1.xml" /><Relationship Id="rId50" Type="http://schemas.openxmlformats.org/officeDocument/2006/relationships/font" Target="fonts/font2.fntdata" /><Relationship Id="rId51" Type="http://schemas.openxmlformats.org/officeDocument/2006/relationships/font" Target="fonts/font3.fntdata" /><Relationship Id="rId52" Type="http://schemas.openxmlformats.org/officeDocument/2006/relationships/font" Target="fonts/font4.fntdata" /><Relationship Id="rId53" Type="http://schemas.openxmlformats.org/officeDocument/2006/relationships/font" Target="fonts/font5.fntdata" /><Relationship Id="rId54" Type="http://schemas.openxmlformats.org/officeDocument/2006/relationships/font" Target="fonts/font6.fntdata" /><Relationship Id="rId55" Type="http://schemas.openxmlformats.org/officeDocument/2006/relationships/font" Target="fonts/font7.fntdata" /><Relationship Id="rId56" Type="http://schemas.openxmlformats.org/officeDocument/2006/relationships/font" Target="fonts/font8.fntdata" /><Relationship Id="rId57" Type="http://schemas.openxmlformats.org/officeDocument/2006/relationships/font" Target="fonts/font9.fntdata" /><Relationship Id="rId58" Type="http://schemas.openxmlformats.org/officeDocument/2006/relationships/font" Target="fonts/font10.fntdata" /><Relationship Id="rId59" Type="http://schemas.openxmlformats.org/officeDocument/2006/relationships/font" Target="fonts/font11.fntdata" /><Relationship Id="rId6" Type="http://schemas.openxmlformats.org/officeDocument/2006/relationships/slide" Target="slides/slide1.xml" /><Relationship Id="rId60" Type="http://schemas.openxmlformats.org/officeDocument/2006/relationships/font" Target="fonts/font12.fntdata" /><Relationship Id="rId61" Type="http://schemas.openxmlformats.org/officeDocument/2006/relationships/font" Target="fonts/font13.fntdata" /><Relationship Id="rId62" Type="http://schemas.openxmlformats.org/officeDocument/2006/relationships/font" Target="fonts/font14.fntdata" /><Relationship Id="rId63" Type="http://schemas.openxmlformats.org/officeDocument/2006/relationships/font" Target="fonts/font15.fntdata" /><Relationship Id="rId64" Type="http://schemas.openxmlformats.org/officeDocument/2006/relationships/font" Target="fonts/font16.fntdata" /><Relationship Id="rId65" Type="http://schemas.openxmlformats.org/officeDocument/2006/relationships/font" Target="fonts/font17.fntdata" /><Relationship Id="rId66" Type="http://schemas.openxmlformats.org/officeDocument/2006/relationships/font" Target="fonts/font18.fntdata" /><Relationship Id="rId67" Type="http://schemas.openxmlformats.org/officeDocument/2006/relationships/font" Target="fonts/font19.fntdata" /><Relationship Id="rId68" Type="http://schemas.openxmlformats.org/officeDocument/2006/relationships/font" Target="fonts/font20.fntdata" /><Relationship Id="rId69" Type="http://schemas.openxmlformats.org/officeDocument/2006/relationships/font" Target="fonts/font21.fntdata" /><Relationship Id="rId7" Type="http://schemas.openxmlformats.org/officeDocument/2006/relationships/slide" Target="slides/slide2.xml" /><Relationship Id="rId70" Type="http://schemas.openxmlformats.org/officeDocument/2006/relationships/font" Target="fonts/font22.fntdata" /><Relationship Id="rId71" Type="http://schemas.openxmlformats.org/officeDocument/2006/relationships/font" Target="fonts/font23.fntdata" /><Relationship Id="rId72" Type="http://schemas.openxmlformats.org/officeDocument/2006/relationships/font" Target="fonts/font24.fntdata" /><Relationship Id="rId73" Type="http://schemas.openxmlformats.org/officeDocument/2006/relationships/font" Target="fonts/font25.fntdata" /><Relationship Id="rId74" Type="http://schemas.openxmlformats.org/officeDocument/2006/relationships/font" Target="fonts/font26.fntdata" /><Relationship Id="rId75" Type="http://schemas.openxmlformats.org/officeDocument/2006/relationships/font" Target="fonts/font27.fntdata" /><Relationship Id="rId76" Type="http://schemas.openxmlformats.org/officeDocument/2006/relationships/font" Target="fonts/font28.fntdata" /><Relationship Id="rId77" Type="http://schemas.openxmlformats.org/officeDocument/2006/relationships/font" Target="fonts/font29.fntdata" /><Relationship Id="rId78" Type="http://schemas.openxmlformats.org/officeDocument/2006/relationships/font" Target="fonts/font30.fntdata" /><Relationship Id="rId79" Type="http://schemas.openxmlformats.org/officeDocument/2006/relationships/font" Target="fonts/font31.fntdata" /><Relationship Id="rId8" Type="http://schemas.openxmlformats.org/officeDocument/2006/relationships/slide" Target="slides/slide3.xml" /><Relationship Id="rId80" Type="http://schemas.openxmlformats.org/officeDocument/2006/relationships/font" Target="fonts/font32.fntdata" /><Relationship Id="rId81" Type="http://schemas.openxmlformats.org/officeDocument/2006/relationships/font" Target="fonts/font33.fntdata" /><Relationship Id="rId82" Type="http://schemas.openxmlformats.org/officeDocument/2006/relationships/font" Target="fonts/font34.fntdata" /><Relationship Id="rId83" Type="http://schemas.openxmlformats.org/officeDocument/2006/relationships/font" Target="fonts/font35.fntdata" /><Relationship Id="rId84" Type="http://schemas.openxmlformats.org/officeDocument/2006/relationships/font" Target="fonts/font36.fntdata" /><Relationship Id="rId85" Type="http://schemas.openxmlformats.org/officeDocument/2006/relationships/font" Target="fonts/font37.fntdata" /><Relationship Id="rId86" Type="http://schemas.openxmlformats.org/officeDocument/2006/relationships/font" Target="fonts/font38.fntdata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Relationship Id="rId3" Type="http://schemas.openxmlformats.org/officeDocument/2006/relationships/hyperlink" Target="https://www.luogu.com.cn/blog/kkksc03/IPC-resources" TargetMode="External" /><Relationship Id="rId4" Type="http://schemas.openxmlformats.org/officeDocument/2006/relationships/hyperlink" Target="https://www.luogu.com.cn/discuss/show/296741" TargetMode="Externa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Relationship Id="rId3" Type="http://schemas.openxmlformats.org/officeDocument/2006/relationships/slide" Target="slide5.xml" /><Relationship Id="rId4" Type="http://schemas.openxmlformats.org/officeDocument/2006/relationships/slide" Target="slide14.xml" /><Relationship Id="rId5" Type="http://schemas.openxmlformats.org/officeDocument/2006/relationships/slide" Target="slide25.xml" /><Relationship Id="rId6" Type="http://schemas.openxmlformats.org/officeDocument/2006/relationships/slide" Target="slide38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07506" y="4737975"/>
            <a:ext cx="2438400" cy="9727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7f7f7f"/>
                </a:solidFill>
                <a:latin typeface="BKHBPA+DengXian Regular"/>
                <a:cs typeface="BKHBPA+DengXian Regular"/>
              </a:rPr>
              <a:t>深入浅出程序设计竞赛</a:t>
            </a:r>
          </a:p>
          <a:p>
            <a:pPr marL="0" marR="0">
              <a:lnSpc>
                <a:spcPts val="1875"/>
              </a:lnSpc>
              <a:spcBef>
                <a:spcPts val="822"/>
              </a:spcBef>
              <a:spcAft>
                <a:spcPts val="0"/>
              </a:spcAft>
            </a:pPr>
            <a:r>
              <a:rPr dirty="0" sz="1800">
                <a:solidFill>
                  <a:srgbClr val="7f7f7f"/>
                </a:solidFill>
                <a:latin typeface="BKHBPA+DengXian Regular"/>
                <a:cs typeface="BKHBPA+DengXian Regular"/>
              </a:rPr>
              <a:t>第</a:t>
            </a:r>
            <a:r>
              <a:rPr dirty="0" sz="1800">
                <a:solidFill>
                  <a:srgbClr val="7f7f7f"/>
                </a:solidFill>
                <a:latin typeface="BKHBPA+DengXian Regular"/>
                <a:cs typeface="BKHBPA+DengXian Regular"/>
              </a:rPr>
              <a:t> </a:t>
            </a:r>
            <a:r>
              <a:rPr dirty="0" sz="1800">
                <a:solidFill>
                  <a:srgbClr val="7f7f7f"/>
                </a:solidFill>
                <a:latin typeface="PGLSEH+DengXian Regular"/>
                <a:cs typeface="PGLSEH+DengXian Regular"/>
              </a:rPr>
              <a:t>1</a:t>
            </a:r>
            <a:r>
              <a:rPr dirty="0" sz="1800" spc="-13">
                <a:solidFill>
                  <a:srgbClr val="7f7f7f"/>
                </a:solidFill>
                <a:latin typeface="PGLSEH+DengXian Regular"/>
                <a:cs typeface="PGLSEH+DengXian Regular"/>
              </a:rPr>
              <a:t> </a:t>
            </a:r>
            <a:r>
              <a:rPr dirty="0" sz="1800">
                <a:solidFill>
                  <a:srgbClr val="7f7f7f"/>
                </a:solidFill>
                <a:latin typeface="BKHBPA+DengXian Regular"/>
                <a:cs typeface="BKHBPA+DengXian Regular"/>
              </a:rPr>
              <a:t>部分</a:t>
            </a:r>
            <a:r>
              <a:rPr dirty="0" sz="1800">
                <a:solidFill>
                  <a:srgbClr val="7f7f7f"/>
                </a:solidFill>
                <a:latin typeface="BKHBPA+DengXian Regular"/>
                <a:cs typeface="BKHBPA+DengXian Regular"/>
              </a:rPr>
              <a:t> </a:t>
            </a:r>
            <a:r>
              <a:rPr dirty="0" sz="1800">
                <a:solidFill>
                  <a:srgbClr val="7f7f7f"/>
                </a:solidFill>
                <a:latin typeface="BKHBPA+DengXian Regular"/>
                <a:cs typeface="BKHBPA+DengXian Regular"/>
              </a:rPr>
              <a:t>–</a:t>
            </a:r>
            <a:r>
              <a:rPr dirty="0" sz="1800">
                <a:solidFill>
                  <a:srgbClr val="7f7f7f"/>
                </a:solidFill>
                <a:latin typeface="BKHBPA+DengXian Regular"/>
                <a:cs typeface="BKHBPA+DengXian Regular"/>
              </a:rPr>
              <a:t> </a:t>
            </a:r>
            <a:r>
              <a:rPr dirty="0" sz="1800">
                <a:solidFill>
                  <a:srgbClr val="7f7f7f"/>
                </a:solidFill>
                <a:latin typeface="BKHBPA+DengXian Regular"/>
                <a:cs typeface="BKHBPA+DengXian Regular"/>
              </a:rPr>
              <a:t>语言入门</a:t>
            </a:r>
          </a:p>
          <a:p>
            <a:pPr marL="0" marR="0">
              <a:lnSpc>
                <a:spcPts val="1875"/>
              </a:lnSpc>
              <a:spcBef>
                <a:spcPts val="860"/>
              </a:spcBef>
              <a:spcAft>
                <a:spcPts val="0"/>
              </a:spcAft>
            </a:pPr>
            <a:r>
              <a:rPr dirty="0" sz="1800">
                <a:solidFill>
                  <a:srgbClr val="7f7f7f"/>
                </a:solidFill>
                <a:latin typeface="PGLSEH+DengXian Regular"/>
                <a:cs typeface="PGLSEH+DengXian Regular"/>
              </a:rPr>
              <a:t>V</a:t>
            </a:r>
            <a:r>
              <a:rPr dirty="0" sz="1800" spc="-11">
                <a:solidFill>
                  <a:srgbClr val="7f7f7f"/>
                </a:solidFill>
                <a:latin typeface="PGLSEH+DengXian Regular"/>
                <a:cs typeface="PGLSEH+DengXian Regular"/>
              </a:rPr>
              <a:t> </a:t>
            </a:r>
            <a:r>
              <a:rPr dirty="0" sz="1800">
                <a:solidFill>
                  <a:srgbClr val="7f7f7f"/>
                </a:solidFill>
                <a:latin typeface="PGLSEH+DengXian Regular"/>
                <a:cs typeface="PGLSEH+DengXian Regular"/>
              </a:rPr>
              <a:t>2021-04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2941" y="4863628"/>
            <a:ext cx="4062044" cy="641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54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1f4e79"/>
                </a:solidFill>
                <a:latin typeface="PQAJGP+Microsoft YaHei"/>
                <a:cs typeface="PQAJGP+Microsoft YaHei"/>
              </a:rPr>
              <a:t>[1]</a:t>
            </a:r>
            <a:r>
              <a:rPr dirty="0" sz="3600">
                <a:solidFill>
                  <a:srgbClr val="1f4e79"/>
                </a:solidFill>
                <a:latin typeface="PQAJGP+Microsoft YaHei"/>
                <a:cs typeface="PQAJGP+Microsoft YaHei"/>
              </a:rPr>
              <a:t> </a:t>
            </a:r>
            <a:r>
              <a:rPr dirty="0" sz="3600">
                <a:solidFill>
                  <a:srgbClr val="1f4e79"/>
                </a:solidFill>
                <a:latin typeface="MSULGT+Microsoft YaHei"/>
                <a:cs typeface="MSULGT+Microsoft YaHei"/>
              </a:rPr>
              <a:t>简简单单写程序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63079" y="6423814"/>
            <a:ext cx="1549718" cy="2178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415"/>
              </a:lnSpc>
              <a:spcBef>
                <a:spcPts val="0"/>
              </a:spcBef>
              <a:spcAft>
                <a:spcPts val="0"/>
              </a:spcAft>
            </a:pPr>
            <a:r>
              <a:rPr dirty="0" sz="1350">
                <a:solidFill>
                  <a:srgbClr val="639fd6"/>
                </a:solidFill>
                <a:latin typeface="PGLSEH+DengXian Regular"/>
                <a:cs typeface="PGLSEH+DengXian Regular"/>
              </a:rPr>
              <a:t>www.luogu.com.cn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7587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你好洛谷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93564" y="1812655"/>
            <a:ext cx="2359405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头文件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引入外部库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0242" y="1866891"/>
            <a:ext cx="2417753" cy="3061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#include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&lt;iostream&gt;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0242" y="2141872"/>
            <a:ext cx="2658928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using</a:t>
            </a: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namespace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267f99"/>
                </a:solidFill>
                <a:latin typeface="JMELFF+Consolas"/>
                <a:cs typeface="JMELFF+Consolas"/>
              </a:rPr>
              <a:t>std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93564" y="2234803"/>
            <a:ext cx="3426205" cy="7382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命名空间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形成相对隔离空间</a:t>
            </a:r>
          </a:p>
          <a:p>
            <a:pPr marL="0" marR="0">
              <a:lnSpc>
                <a:spcPts val="2190"/>
              </a:lnSpc>
              <a:spcBef>
                <a:spcPts val="1133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主函数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程序的入口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0242" y="2690513"/>
            <a:ext cx="1656136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795e26"/>
                </a:solidFill>
                <a:latin typeface="JMELFF+Consolas"/>
                <a:cs typeface="JMELFF+Consolas"/>
              </a:rPr>
              <a:t>main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()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{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0242" y="2964833"/>
            <a:ext cx="3661975" cy="8546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9871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8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8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"I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love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Luogu!"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499871" marR="0">
              <a:lnSpc>
                <a:spcPts val="2110"/>
              </a:lnSpc>
              <a:spcBef>
                <a:spcPts val="50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return</a:t>
            </a:r>
            <a:r>
              <a:rPr dirty="0" sz="1800" spc="-1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0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2107"/>
              </a:lnSpc>
              <a:spcBef>
                <a:spcPts val="3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893564" y="3077956"/>
            <a:ext cx="3159505" cy="738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输出语句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输出一些内容</a:t>
            </a:r>
          </a:p>
          <a:p>
            <a:pPr marL="0" marR="0">
              <a:lnSpc>
                <a:spcPts val="2188"/>
              </a:lnSpc>
              <a:spcBef>
                <a:spcPts val="1135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返回值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退出函数并返回值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77240" y="4646152"/>
            <a:ext cx="7628227" cy="636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如果想借助计算机解决实际问题，就要设计计算机程序并让计算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机执行。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53182" y="748134"/>
            <a:ext cx="3584828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解决算法问题的步骤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6563" y="748134"/>
            <a:ext cx="1298447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分苹果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83092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7802295" cy="63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这里有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10</a:t>
            </a:r>
            <a:r>
              <a:rPr dirty="0" sz="2100" spc="1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个苹果，小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A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拿走了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个，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Uim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拿走了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4</a:t>
            </a:r>
            <a:r>
              <a:rPr dirty="0" sz="2100" spc="1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个，八尾勇拿</a:t>
            </a:r>
          </a:p>
          <a:p>
            <a:pPr marL="0" marR="0">
              <a:lnSpc>
                <a:spcPts val="2190"/>
              </a:lnSpc>
              <a:spcBef>
                <a:spcPts val="329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走剩下的所有的苹果。我们想知道：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2935214"/>
            <a:ext cx="5079796" cy="7620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IVMMKG+Arial"/>
                <a:cs typeface="IVMMKG+Arial"/>
              </a:rPr>
              <a:t>•</a:t>
            </a:r>
            <a:r>
              <a:rPr dirty="0" sz="2100" spc="144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小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A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和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Uim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两个人一共拿走多少苹果？</a:t>
            </a:r>
          </a:p>
          <a:p>
            <a:pPr marL="0" marR="0">
              <a:lnSpc>
                <a:spcPts val="2346"/>
              </a:lnSpc>
              <a:spcBef>
                <a:spcPts val="97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IVMMKG+Arial"/>
                <a:cs typeface="IVMMKG+Arial"/>
              </a:rPr>
              <a:t>•</a:t>
            </a:r>
            <a:r>
              <a:rPr dirty="0" sz="2100" spc="144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八尾勇能拿走多少苹果？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499" y="3803133"/>
            <a:ext cx="7628532" cy="63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现在需要编写一个程序，输出两个数字作为答案，中间使用空格</a:t>
            </a:r>
          </a:p>
          <a:p>
            <a:pPr marL="0" marR="0">
              <a:lnSpc>
                <a:spcPts val="2188"/>
              </a:lnSpc>
              <a:spcBef>
                <a:spcPts val="33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分开。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8087" y="748134"/>
            <a:ext cx="1298447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分苹果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1883" y="1757791"/>
            <a:ext cx="6360591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cout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语句分别输出了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2+4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、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“</a:t>
            </a:r>
            <a:r>
              <a:rPr dirty="0" sz="2100" spc="19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”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、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10-2-4</a:t>
            </a:r>
            <a:r>
              <a:rPr dirty="0" sz="2100" spc="21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这三个项目。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1883" y="2179939"/>
            <a:ext cx="7173138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这说明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cout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语句可以同时输出多个项目，中间用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&lt;&lt;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分割。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62854" y="3157458"/>
            <a:ext cx="2149144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运算符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+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加法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0813" y="3326274"/>
            <a:ext cx="2658852" cy="8544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#include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&lt;iostream&gt;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using</a:t>
            </a: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namespace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267f99"/>
                </a:solidFill>
                <a:latin typeface="JMELFF+Consolas"/>
                <a:cs typeface="JMELFF+Consolas"/>
              </a:rPr>
              <a:t>std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2107"/>
              </a:lnSpc>
              <a:spcBef>
                <a:spcPts val="2"/>
              </a:spcBef>
              <a:spcAft>
                <a:spcPts val="0"/>
              </a:spcAft>
            </a:pP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795e26"/>
                </a:solidFill>
                <a:latin typeface="JMELFF+Consolas"/>
                <a:cs typeface="JMELFF+Consolas"/>
              </a:rPr>
              <a:t>main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()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{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62854" y="3579606"/>
            <a:ext cx="2104948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运算符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-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减法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62854" y="4001754"/>
            <a:ext cx="2626234" cy="11591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输出多项数学运算</a:t>
            </a:r>
          </a:p>
          <a:p>
            <a:pPr marL="0" marR="0">
              <a:lnSpc>
                <a:spcPts val="2188"/>
              </a:lnSpc>
              <a:spcBef>
                <a:spcPts val="1126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每项之间用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&lt;&lt;</a:t>
            </a:r>
            <a:r>
              <a:rPr dirty="0" sz="2100" spc="-13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隔开</a:t>
            </a:r>
          </a:p>
          <a:p>
            <a:pPr marL="0" marR="0">
              <a:lnSpc>
                <a:spcPts val="2188"/>
              </a:lnSpc>
              <a:spcBef>
                <a:spcPts val="1135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不要忘记最后的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分号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70711" y="4149235"/>
            <a:ext cx="3790016" cy="5801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cout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&lt;&lt;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2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+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4</a:t>
            </a:r>
            <a:r>
              <a:rPr dirty="0" sz="1800" spc="-11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&lt;&lt;</a:t>
            </a:r>
            <a:r>
              <a:rPr dirty="0" sz="1800" spc="-18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"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"</a:t>
            </a:r>
            <a:r>
              <a:rPr dirty="0" sz="1800" spc="-11">
                <a:solidFill>
                  <a:srgbClr val="a31515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&lt;&lt;</a:t>
            </a:r>
            <a:r>
              <a:rPr dirty="0" sz="1800" spc="-15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10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-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2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-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4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2110"/>
              </a:lnSpc>
              <a:spcBef>
                <a:spcPts val="50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return</a:t>
            </a:r>
            <a:r>
              <a:rPr dirty="0" sz="1800" spc="-11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0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0813" y="4698256"/>
            <a:ext cx="278085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8517" y="3603930"/>
            <a:ext cx="3244617" cy="5748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2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50">
                <a:solidFill>
                  <a:srgbClr val="1f4e79"/>
                </a:solidFill>
                <a:latin typeface="QJLKJM+DengXian Light"/>
                <a:cs typeface="QJLKJM+DengXian Light"/>
              </a:rPr>
              <a:t>简单数学运算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8517" y="4518774"/>
            <a:ext cx="5344343" cy="276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898989"/>
                </a:solidFill>
                <a:latin typeface="BKHBPA+DengXian Regular"/>
                <a:cs typeface="BKHBPA+DengXian Regular"/>
              </a:rPr>
              <a:t>计算机，顾名思义，就是非常擅长做“计算”的机器。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8517" y="4867522"/>
            <a:ext cx="7706256" cy="2766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898989"/>
                </a:solidFill>
                <a:latin typeface="BKHBPA+DengXian Regular"/>
                <a:cs typeface="BKHBPA+DengXian Regular"/>
              </a:rPr>
              <a:t>在上一节中已经介绍了计算加减的方式，现在会告诉大家更多的计算符号。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4951" y="5296649"/>
            <a:ext cx="1605119" cy="276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ed7d31"/>
                </a:solidFill>
                <a:latin typeface="BKHBPA+DengXian Regular"/>
                <a:cs typeface="BKHBPA+DengXian Regular"/>
              </a:rPr>
              <a:t>请翻至课本</a:t>
            </a:r>
            <a:r>
              <a:rPr dirty="0" sz="18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1800">
                <a:solidFill>
                  <a:srgbClr val="ed7d31"/>
                </a:solidFill>
                <a:latin typeface="PGLSEH+DengXian Regular"/>
                <a:cs typeface="PGLSEH+DengXian Regular"/>
              </a:rPr>
              <a:t>P6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18027" y="748134"/>
            <a:ext cx="225882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分苹果（</a:t>
            </a:r>
            <a:r>
              <a:rPr dirty="0" sz="3000">
                <a:solidFill>
                  <a:srgbClr val="1f4e79"/>
                </a:solidFill>
                <a:latin typeface="REEFGU+DengXian Light"/>
                <a:cs typeface="REEFGU+DengXian Light"/>
              </a:rPr>
              <a:t>2</a:t>
            </a: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83092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7804075" cy="63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现在有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14</a:t>
            </a:r>
            <a:r>
              <a:rPr dirty="0" sz="2100" spc="1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个苹果。要均分给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4</a:t>
            </a:r>
            <a:r>
              <a:rPr dirty="0" sz="2100" spc="12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名同学，分不掉的苹果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放回冰箱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。</a:t>
            </a:r>
          </a:p>
          <a:p>
            <a:pPr marL="0" marR="0">
              <a:lnSpc>
                <a:spcPts val="2190"/>
              </a:lnSpc>
              <a:spcBef>
                <a:spcPts val="329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请问：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2935214"/>
            <a:ext cx="3695700" cy="3413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IVMMKG+Arial"/>
                <a:cs typeface="IVMMKG+Arial"/>
              </a:rPr>
              <a:t>•</a:t>
            </a:r>
            <a:r>
              <a:rPr dirty="0" sz="2100" spc="144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每位同学能分得几个苹果？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499" y="3355838"/>
            <a:ext cx="3162300" cy="3413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IVMMKG+Arial"/>
                <a:cs typeface="IVMMKG+Arial"/>
              </a:rPr>
              <a:t>•</a:t>
            </a:r>
            <a:r>
              <a:rPr dirty="0" sz="2100" spc="144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一共分出去多少苹果？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499" y="3777710"/>
            <a:ext cx="3162605" cy="3417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IVMMKG+Arial"/>
                <a:cs typeface="IVMMKG+Arial"/>
              </a:rPr>
              <a:t>•</a:t>
            </a:r>
            <a:r>
              <a:rPr dirty="0" sz="2100" spc="144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把几个苹果放回冰箱？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7499" y="4225782"/>
            <a:ext cx="7887893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现在需要编写一个程序，输出三个数字作为答案，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每个数字一行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。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19551" y="748134"/>
            <a:ext cx="2258567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分苹果（</a:t>
            </a:r>
            <a:r>
              <a:rPr dirty="0" sz="3000">
                <a:solidFill>
                  <a:srgbClr val="1f4e79"/>
                </a:solidFill>
                <a:latin typeface="REEFGU+DengXian Light"/>
                <a:cs typeface="REEFGU+DengXian Light"/>
              </a:rPr>
              <a:t>2</a:t>
            </a: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）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56481" y="1812655"/>
            <a:ext cx="4471797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运算符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/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</a:t>
            </a:r>
            <a:r>
              <a:rPr dirty="0" sz="2100" spc="-11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整除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（去掉余数后取整）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5332" y="1880337"/>
            <a:ext cx="2376435" cy="763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#include</a:t>
            </a:r>
            <a:r>
              <a:rPr dirty="0" sz="1600">
                <a:solidFill>
                  <a:srgbClr val="a31515"/>
                </a:solidFill>
                <a:latin typeface="JMELFF+Consolas"/>
                <a:cs typeface="JMELFF+Consolas"/>
              </a:rPr>
              <a:t>&lt;iostream&gt;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using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namespace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267f99"/>
                </a:solidFill>
                <a:latin typeface="JMELFF+Consolas"/>
                <a:cs typeface="JMELFF+Consolas"/>
              </a:rPr>
              <a:t>std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main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()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{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56481" y="2234803"/>
            <a:ext cx="2082165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运算符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*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乘法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7836" y="2611576"/>
            <a:ext cx="3264927" cy="1251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14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600" spc="-19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4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3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14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600" spc="-19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4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*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4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14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-</a:t>
            </a:r>
            <a:r>
              <a:rPr dirty="0" sz="1600" spc="-19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14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4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*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4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//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 spc="-16">
                <a:solidFill>
                  <a:srgbClr val="008000"/>
                </a:solidFill>
                <a:latin typeface="JMELFF+Consolas"/>
                <a:cs typeface="JMELFF+Consolas"/>
              </a:rPr>
              <a:t>14</a:t>
            </a:r>
            <a:r>
              <a:rPr dirty="0" sz="1600" spc="11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%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4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endl;</a:t>
            </a:r>
          </a:p>
          <a:p>
            <a:pPr marL="0" marR="0">
              <a:lnSpc>
                <a:spcPts val="1868"/>
              </a:lnSpc>
              <a:spcBef>
                <a:spcPts val="51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return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56481" y="2656704"/>
            <a:ext cx="4238931" cy="7372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运算符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%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</a:t>
            </a:r>
            <a:r>
              <a:rPr dirty="0" sz="2100" spc="-11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取余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（除不尽的部分）</a:t>
            </a:r>
          </a:p>
          <a:p>
            <a:pPr marL="0" marR="0">
              <a:lnSpc>
                <a:spcPts val="2188"/>
              </a:lnSpc>
              <a:spcBef>
                <a:spcPts val="1126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14/4*4</a:t>
            </a:r>
            <a:r>
              <a:rPr dirty="0" sz="2100" spc="2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可不是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14</a:t>
            </a:r>
            <a:r>
              <a:rPr dirty="0" sz="2100" spc="25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哦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56481" y="3500104"/>
            <a:ext cx="4226434" cy="636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算法优先级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括号最先，然后乘除，</a:t>
            </a:r>
          </a:p>
          <a:p>
            <a:pPr marL="0" marR="0">
              <a:lnSpc>
                <a:spcPts val="2190"/>
              </a:lnSpc>
              <a:spcBef>
                <a:spcPts val="329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然后加减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5332" y="3831438"/>
            <a:ext cx="26384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}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356481" y="4242546"/>
            <a:ext cx="3966084" cy="636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//</a:t>
            </a:r>
            <a:r>
              <a:rPr dirty="0" sz="2100" spc="-11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开始到末尾结束的语句，是</a:t>
            </a:r>
            <a:r>
              <a:rPr dirty="0" sz="2100" spc="-23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注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释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，程序会忽略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15563" y="748134"/>
            <a:ext cx="2060828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浮点数运算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33528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浮点数运算，可以处理小数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639940"/>
            <a:ext cx="2483366" cy="3163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注意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500.0</a:t>
            </a:r>
            <a:r>
              <a:rPr dirty="0" sz="2100" spc="37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不是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500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3061192"/>
            <a:ext cx="3499409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前者是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浮点数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，后者是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整数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499" y="3483340"/>
            <a:ext cx="6339256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运算符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/</a:t>
            </a:r>
            <a:r>
              <a:rPr dirty="0" sz="2100" spc="-13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除法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（如果前后有至少一项浮点数的话）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499" y="4326366"/>
            <a:ext cx="5805221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注意：如果</a:t>
            </a:r>
            <a:r>
              <a:rPr dirty="0" sz="2100" spc="577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/</a:t>
            </a:r>
            <a:r>
              <a:rPr dirty="0" sz="2100" spc="-11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的前后都是整数，那么就是整除。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7499" y="5171043"/>
            <a:ext cx="5899963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加减乘除前后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有一项是浮点数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，则结果为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浮点数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15563" y="748134"/>
            <a:ext cx="2060828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均分肥宅水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83092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7680909" cy="63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现在有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500</a:t>
            </a:r>
            <a:r>
              <a:rPr dirty="0" sz="2100" spc="25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毫升的肥宅快乐水，要均分给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3</a:t>
            </a:r>
            <a:r>
              <a:rPr dirty="0" sz="2100" spc="1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名同学，每位同学可</a:t>
            </a:r>
          </a:p>
          <a:p>
            <a:pPr marL="0" marR="0">
              <a:lnSpc>
                <a:spcPts val="2190"/>
              </a:lnSpc>
              <a:spcBef>
                <a:spcPts val="329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以分到多少毫升？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2960608"/>
            <a:ext cx="3353105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请输出一个数字作为输出。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499" y="3803133"/>
            <a:ext cx="1375433" cy="3163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整数：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500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33088" y="3818273"/>
            <a:ext cx="2658995" cy="8546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#include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&lt;iostream&gt;</a:t>
            </a:r>
          </a:p>
          <a:p>
            <a:pPr marL="0" marR="0">
              <a:lnSpc>
                <a:spcPts val="2110"/>
              </a:lnSpc>
              <a:spcBef>
                <a:spcPts val="50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using</a:t>
            </a: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namespace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267f99"/>
                </a:solidFill>
                <a:latin typeface="JMELFF+Consolas"/>
                <a:cs typeface="JMELFF+Consolas"/>
              </a:rPr>
              <a:t>std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2107"/>
              </a:lnSpc>
              <a:spcBef>
                <a:spcPts val="3"/>
              </a:spcBef>
              <a:spcAft>
                <a:spcPts val="0"/>
              </a:spcAft>
            </a:pP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795e26"/>
                </a:solidFill>
                <a:latin typeface="JMELFF+Consolas"/>
                <a:cs typeface="JMELFF+Consolas"/>
              </a:rPr>
              <a:t>main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()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{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7499" y="4225782"/>
            <a:ext cx="3124846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浮点数：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500.0</a:t>
            </a:r>
            <a:r>
              <a:rPr dirty="0" sz="2100" spc="35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或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500*1.0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32960" y="4641487"/>
            <a:ext cx="3413588" cy="5800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cout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&lt;&lt;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500.0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3</a:t>
            </a:r>
            <a:r>
              <a:rPr dirty="0" sz="1800" spc="-11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&lt;&lt;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endl;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return</a:t>
            </a: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0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7499" y="5068307"/>
            <a:ext cx="2555443" cy="6366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浮点数可以带小数点</a:t>
            </a:r>
          </a:p>
          <a:p>
            <a:pPr marL="0" marR="0">
              <a:lnSpc>
                <a:spcPts val="2188"/>
              </a:lnSpc>
              <a:spcBef>
                <a:spcPts val="33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但精度和范围有限。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133088" y="5189847"/>
            <a:ext cx="278252" cy="3061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6063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上机实验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83092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6286500" cy="7382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输入以下程序，观察输出。并且解释这样输出的原因</a:t>
            </a:r>
          </a:p>
          <a:p>
            <a:pPr marL="0" marR="0">
              <a:lnSpc>
                <a:spcPts val="2190"/>
              </a:lnSpc>
              <a:spcBef>
                <a:spcPts val="113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如何用科学计数法来表述实数呢？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88506" y="3164477"/>
            <a:ext cx="1032197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166.667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9912" y="3196184"/>
            <a:ext cx="2158338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#include</a:t>
            </a:r>
            <a:r>
              <a:rPr dirty="0" sz="1600">
                <a:solidFill>
                  <a:srgbClr val="a31515"/>
                </a:solidFill>
                <a:latin typeface="JMELFF+Consolas"/>
                <a:cs typeface="JMELFF+Consolas"/>
              </a:rPr>
              <a:t>&lt;iostream&gt;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9912" y="3440024"/>
            <a:ext cx="2376359" cy="5192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using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namespace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267f99"/>
                </a:solidFill>
                <a:latin typeface="JMELFF+Consolas"/>
                <a:cs typeface="JMELFF+Consolas"/>
              </a:rPr>
              <a:t>std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main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()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{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88506" y="3438797"/>
            <a:ext cx="1534938" cy="8544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1.66667e+06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1.66667e-06</a:t>
            </a:r>
          </a:p>
          <a:p>
            <a:pPr marL="0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1.6666e-06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42416" y="3927704"/>
            <a:ext cx="5155246" cy="12511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500.0</a:t>
            </a:r>
            <a:r>
              <a:rPr dirty="0" sz="1600" spc="-11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3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71"/>
              </a:lnSpc>
              <a:spcBef>
                <a:spcPts val="49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5000000.0</a:t>
            </a:r>
            <a:r>
              <a:rPr dirty="0" sz="1600" spc="-26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3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3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0.000005</a:t>
            </a:r>
            <a:r>
              <a:rPr dirty="0" sz="1600" spc="-17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3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5e6</a:t>
            </a:r>
            <a:r>
              <a:rPr dirty="0" sz="1600" spc="-21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3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+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5e-6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3</a:t>
            </a:r>
            <a:r>
              <a:rPr dirty="0" sz="1600" spc="-19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-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5e6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3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 spc="-16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51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return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9912" y="5147285"/>
            <a:ext cx="26384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62400" y="1658983"/>
            <a:ext cx="1372514" cy="355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1f4e79"/>
                </a:solidFill>
                <a:latin typeface="IOFDEF+DengXian Bold"/>
                <a:cs typeface="IOFDEF+DengXian Bold"/>
              </a:rPr>
              <a:t>版权声明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1819" y="2539087"/>
            <a:ext cx="7278625" cy="9025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2e75b6"/>
                </a:solidFill>
                <a:latin typeface="HLCSSD+KaiTi"/>
                <a:cs typeface="HLCSSD+KaiTi"/>
              </a:rPr>
              <a:t>本课件为《深入浅出程序设计竞赛–基础篇》的配套课件，版权</a:t>
            </a:r>
          </a:p>
          <a:p>
            <a:pPr marL="0" marR="0">
              <a:lnSpc>
                <a:spcPts val="2006"/>
              </a:lnSpc>
              <a:spcBef>
                <a:spcPts val="393"/>
              </a:spcBef>
              <a:spcAft>
                <a:spcPts val="0"/>
              </a:spcAft>
            </a:pPr>
            <a:r>
              <a:rPr dirty="0" sz="2000">
                <a:solidFill>
                  <a:srgbClr val="2e75b6"/>
                </a:solidFill>
                <a:latin typeface="HLCSSD+KaiTi"/>
                <a:cs typeface="HLCSSD+KaiTi"/>
              </a:rPr>
              <a:t>归</a:t>
            </a:r>
            <a:r>
              <a:rPr dirty="0" sz="2000" spc="50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000" spc="16">
                <a:solidFill>
                  <a:srgbClr val="2e75b6"/>
                </a:solidFill>
                <a:latin typeface="HLCSSD+KaiTi"/>
                <a:cs typeface="HLCSSD+KaiTi"/>
              </a:rPr>
              <a:t>洛谷</a:t>
            </a:r>
            <a:r>
              <a:rPr dirty="0" sz="2000" spc="508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e75b6"/>
                </a:solidFill>
                <a:latin typeface="HLCSSD+KaiTi"/>
                <a:cs typeface="HLCSSD+KaiTi"/>
              </a:rPr>
              <a:t>所有。所有个人或者机构均可免费使用本课件，亦可免</a:t>
            </a:r>
          </a:p>
          <a:p>
            <a:pPr marL="0" marR="0">
              <a:lnSpc>
                <a:spcPts val="2004"/>
              </a:lnSpc>
              <a:spcBef>
                <a:spcPts val="398"/>
              </a:spcBef>
              <a:spcAft>
                <a:spcPts val="0"/>
              </a:spcAft>
            </a:pPr>
            <a:r>
              <a:rPr dirty="0" sz="2000">
                <a:solidFill>
                  <a:srgbClr val="2e75b6"/>
                </a:solidFill>
                <a:latin typeface="HLCSSD+KaiTi"/>
                <a:cs typeface="HLCSSD+KaiTi"/>
              </a:rPr>
              <a:t>费传播，但不可付费交易本系列课件。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1819" y="3555976"/>
            <a:ext cx="7533133" cy="2926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2e75b6"/>
                </a:solidFill>
                <a:latin typeface="HLCSSD+KaiTi"/>
                <a:cs typeface="HLCSSD+KaiTi"/>
              </a:rPr>
              <a:t>若引用本课件的内容，或者进行二次创作，请标明本课件的出处。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1819" y="4356840"/>
            <a:ext cx="6325540" cy="5795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2e75b6"/>
                </a:solidFill>
                <a:latin typeface="IVMMKG+Arial"/>
                <a:cs typeface="IVMMKG+Arial"/>
              </a:rPr>
              <a:t>•</a:t>
            </a:r>
            <a:r>
              <a:rPr dirty="0" sz="2000" spc="150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e75b6"/>
                </a:solidFill>
                <a:latin typeface="HLCSSD+KaiTi"/>
                <a:cs typeface="HLCSSD+KaiTi"/>
              </a:rPr>
              <a:t>其它《深基》配套资源、购买本书等请参阅：</a:t>
            </a:r>
          </a:p>
          <a:p>
            <a:pPr marL="342950" marR="0">
              <a:lnSpc>
                <a:spcPts val="1800"/>
              </a:lnSpc>
              <a:spcBef>
                <a:spcPts val="274"/>
              </a:spcBef>
              <a:spcAft>
                <a:spcPts val="0"/>
              </a:spcAft>
            </a:pPr>
            <a:r>
              <a:rPr dirty="0" sz="1800" u="sng">
                <a:solidFill>
                  <a:srgbClr val="0563c1"/>
                </a:solidFill>
                <a:latin typeface="CEDRFN+KaiTi"/>
                <a:cs typeface="CEDRFN+KaiT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https://www.luogu.com.cn/blog/kkksc03/IPC-resources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1819" y="5038068"/>
            <a:ext cx="4561371" cy="322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3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2e75b6"/>
                </a:solidFill>
                <a:latin typeface="IVMMKG+Arial"/>
                <a:cs typeface="IVMMKG+Arial"/>
              </a:rPr>
              <a:t>•</a:t>
            </a:r>
            <a:r>
              <a:rPr dirty="0" sz="2000" spc="150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2e75b6"/>
                </a:solidFill>
                <a:latin typeface="HLCSSD+KaiTi"/>
                <a:cs typeface="HLCSSD+KaiTi"/>
              </a:rPr>
              <a:t>如果课件有任何错误，请在这里反馈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34770" y="5349383"/>
            <a:ext cx="5188303" cy="2670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u="sng">
                <a:solidFill>
                  <a:srgbClr val="0563c1"/>
                </a:solidFill>
                <a:latin typeface="CEDRFN+KaiTi"/>
                <a:cs typeface="CEDRFN+KaiT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https://www.luogu.com.cn/discuss/show/296741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6063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火车问题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83092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4351884" cy="7382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甲列火车长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260</a:t>
            </a:r>
            <a:r>
              <a:rPr dirty="0" sz="2100" spc="27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米，每秒行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12</a:t>
            </a:r>
            <a:r>
              <a:rPr dirty="0" sz="2100" spc="15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米；</a:t>
            </a:r>
          </a:p>
          <a:p>
            <a:pPr marL="0" marR="0">
              <a:lnSpc>
                <a:spcPts val="2190"/>
              </a:lnSpc>
              <a:spcBef>
                <a:spcPts val="113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乙列火车长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220</a:t>
            </a:r>
            <a:r>
              <a:rPr dirty="0" sz="2100" spc="27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米，每秒行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20</a:t>
            </a:r>
            <a:r>
              <a:rPr dirty="0" sz="2100" spc="15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米。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3061192"/>
            <a:ext cx="7620000" cy="636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两车相向而行，从两车车头相遇时开始计时，多长时间后两车车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尾相离？已知答案是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整数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499" y="4225782"/>
            <a:ext cx="3567923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提示：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(260</a:t>
            </a:r>
            <a:r>
              <a:rPr dirty="0" sz="2100" spc="15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+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220)</a:t>
            </a:r>
            <a:r>
              <a:rPr dirty="0" sz="2100" spc="17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/</a:t>
            </a:r>
            <a:r>
              <a:rPr dirty="0" sz="2100" spc="-12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(12</a:t>
            </a:r>
            <a:r>
              <a:rPr dirty="0" sz="2100" spc="17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+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20)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6063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火车问题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7633387" cy="636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提示：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假设你坐在甲车上看乙车，乙车相对你的速度是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12+20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。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乙车从甲车头部碰到，直到尾部离开，路程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260+220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537832"/>
            <a:ext cx="4101882" cy="3163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最后答案：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(260</a:t>
            </a:r>
            <a:r>
              <a:rPr dirty="0" sz="2100" spc="2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+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220)</a:t>
            </a:r>
            <a:r>
              <a:rPr dirty="0" sz="2100" spc="22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/</a:t>
            </a:r>
            <a:r>
              <a:rPr dirty="0" sz="2100" spc="-1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(12</a:t>
            </a:r>
            <a:r>
              <a:rPr dirty="0" sz="2100" spc="2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+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20)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36953" y="3852139"/>
            <a:ext cx="5043740" cy="1494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#include</a:t>
            </a:r>
            <a:r>
              <a:rPr dirty="0" sz="1600">
                <a:solidFill>
                  <a:srgbClr val="a31515"/>
                </a:solidFill>
                <a:latin typeface="JMELFF+Consolas"/>
                <a:cs typeface="JMELFF+Consolas"/>
              </a:rPr>
              <a:t>&lt;iostream&gt;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using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namespace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267f99"/>
                </a:solidFill>
                <a:latin typeface="JMELFF+Consolas"/>
                <a:cs typeface="JMELFF+Consolas"/>
              </a:rPr>
              <a:t>std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71"/>
              </a:lnSpc>
              <a:spcBef>
                <a:spcPts val="49"/>
              </a:spcBef>
              <a:spcAft>
                <a:spcPts val="0"/>
              </a:spcAft>
            </a:pP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main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()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{</a:t>
            </a:r>
          </a:p>
          <a:p>
            <a:pPr marL="445007" marR="0">
              <a:lnSpc>
                <a:spcPts val="1868"/>
              </a:lnSpc>
              <a:spcBef>
                <a:spcPts val="2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260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+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220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)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</a:t>
            </a:r>
            <a:r>
              <a:rPr dirty="0" sz="1600" spc="-16">
                <a:solidFill>
                  <a:srgbClr val="098658"/>
                </a:solidFill>
                <a:latin typeface="JMELFF+Consolas"/>
                <a:cs typeface="JMELFF+Consolas"/>
              </a:rPr>
              <a:t>12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+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20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)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endl;</a:t>
            </a:r>
          </a:p>
          <a:p>
            <a:pPr marL="445007" marR="0">
              <a:lnSpc>
                <a:spcPts val="1868"/>
              </a:lnSpc>
              <a:spcBef>
                <a:spcPts val="51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return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}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499" y="5491032"/>
            <a:ext cx="62865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由于已经保证题目是整数，所以可以直接使用整除。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499" y="5911656"/>
            <a:ext cx="6825411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但如果不能保证，则需要类型转换，例如整数后面加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.0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。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6563" y="748134"/>
            <a:ext cx="1298447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对角线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83092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6796075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一个长方形长宽分别是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6cm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、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9cm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，求它的对角线长度。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44796" y="3496385"/>
            <a:ext cx="2023028" cy="5418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66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>
                <a:solidFill>
                  <a:srgbClr val="000000"/>
                </a:solidFill>
                <a:latin typeface="BKHBPA+DengXian Regular"/>
                <a:cs typeface="BKHBPA+DengXian Regular"/>
              </a:rPr>
              <a:t>6²+9²=?²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6563" y="748134"/>
            <a:ext cx="1298447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对角线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402976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新的头文件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&lt;cmath&gt;</a:t>
            </a:r>
            <a:r>
              <a:rPr dirty="0" sz="2100" spc="-21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数学工具库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5484215" cy="11591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pow(a,b)</a:t>
            </a:r>
            <a:r>
              <a:rPr dirty="0" sz="2100" spc="14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计算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a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的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b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次方，返回浮点数</a:t>
            </a:r>
          </a:p>
          <a:p>
            <a:pPr marL="0" marR="0">
              <a:lnSpc>
                <a:spcPts val="2190"/>
              </a:lnSpc>
              <a:spcBef>
                <a:spcPts val="1133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sqrt(a)</a:t>
            </a:r>
            <a:r>
              <a:rPr dirty="0" sz="2100" spc="-12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计算括号里的算术平方根，返回浮点数</a:t>
            </a:r>
          </a:p>
          <a:p>
            <a:pPr marL="0" marR="0">
              <a:lnSpc>
                <a:spcPts val="2188"/>
              </a:lnSpc>
              <a:spcBef>
                <a:spcPts val="1126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以上被称为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函数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57630" y="3737120"/>
            <a:ext cx="6169234" cy="19523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#include</a:t>
            </a:r>
            <a:r>
              <a:rPr dirty="0" sz="1800">
                <a:solidFill>
                  <a:srgbClr val="a31515"/>
                </a:solidFill>
                <a:latin typeface="JMELFF+Consolas"/>
                <a:cs typeface="JMELFF+Consolas"/>
              </a:rPr>
              <a:t>&lt;iostream&gt;</a:t>
            </a:r>
          </a:p>
          <a:p>
            <a:pPr marL="0" marR="0">
              <a:lnSpc>
                <a:spcPts val="2110"/>
              </a:lnSpc>
              <a:spcBef>
                <a:spcPts val="50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#include</a:t>
            </a:r>
            <a:r>
              <a:rPr dirty="0" sz="1800">
                <a:solidFill>
                  <a:srgbClr val="a31515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&lt;cmath&gt;</a:t>
            </a:r>
          </a:p>
          <a:p>
            <a:pPr marL="0" marR="0">
              <a:lnSpc>
                <a:spcPts val="2107"/>
              </a:lnSpc>
              <a:spcBef>
                <a:spcPts val="4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using</a:t>
            </a: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namespace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267f99"/>
                </a:solidFill>
                <a:latin typeface="JMELFF+Consolas"/>
                <a:cs typeface="JMELFF+Consolas"/>
              </a:rPr>
              <a:t>std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795e26"/>
                </a:solidFill>
                <a:latin typeface="JMELFF+Consolas"/>
                <a:cs typeface="JMELFF+Consolas"/>
              </a:rPr>
              <a:t>main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()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{</a:t>
            </a:r>
          </a:p>
          <a:p>
            <a:pPr marL="499871" marR="0">
              <a:lnSpc>
                <a:spcPts val="2107"/>
              </a:lnSpc>
              <a:spcBef>
                <a:spcPts val="52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cout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&lt;&lt;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795e26"/>
                </a:solidFill>
                <a:latin typeface="JMELFF+Consolas"/>
                <a:cs typeface="JMELFF+Consolas"/>
              </a:rPr>
              <a:t>sqrt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(</a:t>
            </a:r>
            <a:r>
              <a:rPr dirty="0" sz="1800">
                <a:solidFill>
                  <a:srgbClr val="795e26"/>
                </a:solidFill>
                <a:latin typeface="JMELFF+Consolas"/>
                <a:cs typeface="JMELFF+Consolas"/>
              </a:rPr>
              <a:t>pow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(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6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,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2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)</a:t>
            </a:r>
            <a:r>
              <a:rPr dirty="0" sz="1800" spc="-11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+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795e26"/>
                </a:solidFill>
                <a:latin typeface="JMELFF+Consolas"/>
                <a:cs typeface="JMELFF+Consolas"/>
              </a:rPr>
              <a:t>pow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(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9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,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2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))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&lt;&lt;</a:t>
            </a:r>
            <a:r>
              <a:rPr dirty="0" sz="1800" spc="-18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endl;</a:t>
            </a:r>
          </a:p>
          <a:p>
            <a:pPr marL="499871" marR="0">
              <a:lnSpc>
                <a:spcPts val="211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af00db"/>
                </a:solidFill>
                <a:latin typeface="JMELFF+Consolas"/>
                <a:cs typeface="JMELFF+Consolas"/>
              </a:rPr>
              <a:t>return</a:t>
            </a:r>
            <a:r>
              <a:rPr dirty="0" sz="1800" spc="-13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0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2107"/>
              </a:lnSpc>
              <a:spcBef>
                <a:spcPts val="53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}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96563" y="748134"/>
            <a:ext cx="1298447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对角线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5466639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cmath</a:t>
            </a:r>
            <a:r>
              <a:rPr dirty="0" sz="2100" spc="-24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头文件常用函数，暂时不要求全部记忆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8517" y="3603930"/>
            <a:ext cx="2729505" cy="5748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2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50">
                <a:solidFill>
                  <a:srgbClr val="1f4e79"/>
                </a:solidFill>
                <a:latin typeface="QJLKJM+DengXian Light"/>
                <a:cs typeface="QJLKJM+DengXian Light"/>
              </a:rPr>
              <a:t>变量与常量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8517" y="4518774"/>
            <a:ext cx="7696200" cy="5231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898989"/>
                </a:solidFill>
                <a:latin typeface="BKHBPA+DengXian Regular"/>
                <a:cs typeface="BKHBPA+DengXian Regular"/>
              </a:rPr>
              <a:t>有的问题是需要通过多个表达式计算才能解决的，因此需要有一个办法能够</a:t>
            </a:r>
          </a:p>
          <a:p>
            <a:pPr marL="0" marR="0">
              <a:lnSpc>
                <a:spcPts val="1875"/>
              </a:lnSpc>
              <a:spcBef>
                <a:spcPts val="18"/>
              </a:spcBef>
              <a:spcAft>
                <a:spcPts val="0"/>
              </a:spcAft>
            </a:pPr>
            <a:r>
              <a:rPr dirty="0" sz="1800">
                <a:solidFill>
                  <a:srgbClr val="898989"/>
                </a:solidFill>
                <a:latin typeface="BKHBPA+DengXian Regular"/>
                <a:cs typeface="BKHBPA+DengXian Regular"/>
              </a:rPr>
              <a:t>储存计算中间结果。这时，可以使用变量来满足这个要求。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4951" y="5296649"/>
            <a:ext cx="1605119" cy="276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ed7d31"/>
                </a:solidFill>
                <a:latin typeface="BKHBPA+DengXian Regular"/>
                <a:cs typeface="BKHBPA+DengXian Regular"/>
              </a:rPr>
              <a:t>请翻至课本</a:t>
            </a:r>
            <a:r>
              <a:rPr dirty="0" sz="18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1800">
                <a:solidFill>
                  <a:srgbClr val="ed7d31"/>
                </a:solidFill>
                <a:latin typeface="PGLSEH+DengXian Regular"/>
                <a:cs typeface="PGLSEH+DengXian Regular"/>
              </a:rPr>
              <a:t>P9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88587" y="748134"/>
            <a:ext cx="915923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变量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2966008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用于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存放数据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的容器。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5753405" cy="7382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有不同的类型——整数、浮点数、字符，等等。</a:t>
            </a:r>
          </a:p>
          <a:p>
            <a:pPr marL="0" marR="0">
              <a:lnSpc>
                <a:spcPts val="2190"/>
              </a:lnSpc>
              <a:spcBef>
                <a:spcPts val="113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变量的值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可以变化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3061192"/>
            <a:ext cx="41529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可以当做表达式的一部分参与计算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71467" y="748134"/>
            <a:ext cx="550116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0">
                <a:solidFill>
                  <a:srgbClr val="1f4e79"/>
                </a:solidFill>
                <a:latin typeface="REEFGU+DengXian Light"/>
                <a:cs typeface="REEFGU+DengXian Light"/>
              </a:rPr>
              <a:t>int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3717341" cy="738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变量有很多种，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int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整数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类型</a:t>
            </a:r>
          </a:p>
          <a:p>
            <a:pPr marL="0" marR="0">
              <a:lnSpc>
                <a:spcPts val="2188"/>
              </a:lnSpc>
              <a:spcBef>
                <a:spcPts val="1135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占用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4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字节的内存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639940"/>
            <a:ext cx="2935833" cy="3163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可以存下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-21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亿</a:t>
            </a:r>
            <a:r>
              <a:rPr dirty="0" sz="2100" spc="15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到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21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亿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3061192"/>
            <a:ext cx="6077127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定义一个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int</a:t>
            </a:r>
            <a:r>
              <a:rPr dirty="0" sz="2100" spc="-12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类型变量，名字是</a:t>
            </a:r>
            <a:r>
              <a:rPr dirty="0" sz="2100" spc="-14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a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，其初始值为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4186" y="3587513"/>
            <a:ext cx="1406201" cy="305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7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8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1080"/>
                </a:solidFill>
                <a:latin typeface="JMELFF+Consolas"/>
                <a:cs typeface="JMELFF+Consolas"/>
              </a:rPr>
              <a:t>a</a:t>
            </a:r>
            <a:r>
              <a:rPr dirty="0" sz="18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=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800">
                <a:solidFill>
                  <a:srgbClr val="098658"/>
                </a:solidFill>
                <a:latin typeface="JMELFF+Consolas"/>
                <a:cs typeface="JMELFF+Consolas"/>
              </a:rPr>
              <a:t>1</a:t>
            </a:r>
            <a:r>
              <a:rPr dirty="0" sz="18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88587" y="748134"/>
            <a:ext cx="915923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存钱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83092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5909487" cy="7382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Uim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银行账户里面有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100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元。经过了下面的操作：</a:t>
            </a:r>
          </a:p>
          <a:p>
            <a:pPr marL="0" marR="0">
              <a:lnSpc>
                <a:spcPts val="2190"/>
              </a:lnSpc>
              <a:spcBef>
                <a:spcPts val="113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往里面存了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10</a:t>
            </a:r>
            <a:r>
              <a:rPr dirty="0" sz="2100" spc="1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元；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3061192"/>
            <a:ext cx="2905048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购物花掉了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20</a:t>
            </a:r>
            <a:r>
              <a:rPr dirty="0" sz="2100" spc="1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元；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499" y="3483340"/>
            <a:ext cx="3276599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3.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把里面的钱全部取出。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499" y="3905742"/>
            <a:ext cx="6287059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请在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每次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操作后输出账户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余额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，并使用换行符隔开。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90111" y="748134"/>
            <a:ext cx="915923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存钱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242" y="1803883"/>
            <a:ext cx="2376460" cy="7631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#include</a:t>
            </a:r>
            <a:r>
              <a:rPr dirty="0" sz="1600">
                <a:solidFill>
                  <a:srgbClr val="a31515"/>
                </a:solidFill>
                <a:latin typeface="JMELFF+Consolas"/>
                <a:cs typeface="JMELFF+Consolas"/>
              </a:rPr>
              <a:t>&lt;iostream&gt;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using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namespace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267f99"/>
                </a:solidFill>
                <a:latin typeface="JMELFF+Consolas"/>
                <a:cs typeface="JMELFF+Consolas"/>
              </a:rPr>
              <a:t>std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71"/>
              </a:lnSpc>
              <a:spcBef>
                <a:spcPts val="49"/>
              </a:spcBef>
              <a:spcAft>
                <a:spcPts val="0"/>
              </a:spcAft>
            </a:pP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main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()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{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79264" y="1812655"/>
            <a:ext cx="4017899" cy="636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定义了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balance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这个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int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（整数）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类型的变量，初始化为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65250" y="2534133"/>
            <a:ext cx="3408933" cy="14965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ff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int</a:t>
            </a:r>
            <a:r>
              <a:rPr dirty="0" sz="1600" spc="-16">
                <a:solidFill>
                  <a:srgbClr val="0000ff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balance</a:t>
            </a:r>
            <a:r>
              <a:rPr dirty="0" sz="1600">
                <a:solidFill>
                  <a:srgbClr val="001080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=</a:t>
            </a:r>
            <a:r>
              <a:rPr dirty="0" sz="1600">
                <a:solidFill>
                  <a:srgbClr val="000000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100</a:t>
            </a:r>
            <a:r>
              <a:rPr dirty="0" sz="1600">
                <a:solidFill>
                  <a:srgbClr val="000000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;</a:t>
            </a:r>
            <a:r>
              <a:rPr dirty="0" sz="1600" spc="-19">
                <a:solidFill>
                  <a:srgbClr val="000000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//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BKHBPA+DengXian Regular"/>
                <a:cs typeface="BKHBPA+DengXian Regular"/>
              </a:rPr>
              <a:t>初始余额</a:t>
            </a:r>
          </a:p>
          <a:p>
            <a:pPr marL="0" marR="0">
              <a:lnSpc>
                <a:spcPts val="1868"/>
              </a:lnSpc>
              <a:spcBef>
                <a:spcPts val="13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balance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=</a:t>
            </a:r>
            <a:r>
              <a:rPr dirty="0" sz="1600" spc="-19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balance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+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10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balance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balance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-=</a:t>
            </a:r>
            <a:r>
              <a:rPr dirty="0" sz="1600" spc="-16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20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71"/>
              </a:lnSpc>
              <a:spcBef>
                <a:spcPts val="99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balance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3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balance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=</a:t>
            </a:r>
            <a:r>
              <a:rPr dirty="0" sz="1600" spc="-19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79264" y="2554843"/>
            <a:ext cx="3722242" cy="636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balance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=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balance</a:t>
            </a:r>
            <a:r>
              <a:rPr dirty="0" sz="2100" spc="-12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+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10</a:t>
            </a:r>
            <a:r>
              <a:rPr dirty="0" sz="2100" spc="24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赋值</a:t>
            </a:r>
          </a:p>
          <a:p>
            <a:pPr marL="0" marR="0">
              <a:lnSpc>
                <a:spcPts val="2188"/>
              </a:lnSpc>
              <a:spcBef>
                <a:spcPts val="334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语句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79264" y="3297412"/>
            <a:ext cx="3620134" cy="1159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balance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-=</a:t>
            </a:r>
            <a:r>
              <a:rPr dirty="0" sz="2100" spc="-14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20</a:t>
            </a:r>
            <a:r>
              <a:rPr dirty="0" sz="2100" spc="2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自赋值语句</a:t>
            </a:r>
          </a:p>
          <a:p>
            <a:pPr marL="0" marR="0">
              <a:lnSpc>
                <a:spcPts val="2188"/>
              </a:lnSpc>
              <a:spcBef>
                <a:spcPts val="112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自赋值还能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+=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、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=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、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/=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、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%=</a:t>
            </a:r>
          </a:p>
          <a:p>
            <a:pPr marL="0" marR="0">
              <a:lnSpc>
                <a:spcPts val="2188"/>
              </a:lnSpc>
              <a:spcBef>
                <a:spcPts val="1137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变量赋值一个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数字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或者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表达式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65250" y="3999078"/>
            <a:ext cx="2821722" cy="5192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balance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return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0242" y="4486758"/>
            <a:ext cx="26384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25063" y="748134"/>
            <a:ext cx="2441828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本章知识导图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88587" y="748134"/>
            <a:ext cx="915923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常量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4572486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常量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，跟变量差不多，但是加上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const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192645"/>
            <a:ext cx="7654772" cy="6615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IVMMKG+Arial"/>
                <a:cs typeface="IVMMKG+Arial"/>
              </a:rPr>
              <a:t>•</a:t>
            </a:r>
            <a:r>
              <a:rPr dirty="0" sz="2100" spc="144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例如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const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int</a:t>
            </a:r>
            <a:r>
              <a:rPr dirty="0" sz="2100" spc="-12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N=10</a:t>
            </a:r>
            <a:r>
              <a:rPr dirty="0" sz="2100" spc="25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代表定义一个类型为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int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，名称为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N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的常</a:t>
            </a:r>
          </a:p>
          <a:p>
            <a:pPr marL="342900" marR="0">
              <a:lnSpc>
                <a:spcPts val="2190"/>
              </a:lnSpc>
              <a:spcBef>
                <a:spcPts val="379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量，其值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恒定为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10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。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const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和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int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的顺序可以交换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2960608"/>
            <a:ext cx="5559857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或者使用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宏定义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，对代码片段进行粗暴的替换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499" y="3355838"/>
            <a:ext cx="6027140" cy="3413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6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IVMMKG+Arial"/>
                <a:cs typeface="IVMMKG+Arial"/>
              </a:rPr>
              <a:t>•</a:t>
            </a:r>
            <a:r>
              <a:rPr dirty="0" sz="2100" spc="144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例如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#define</a:t>
            </a:r>
            <a:r>
              <a:rPr dirty="0" sz="2100" spc="-27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N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10</a:t>
            </a:r>
            <a:r>
              <a:rPr dirty="0" sz="2100" spc="10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代表将元素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N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全部替换为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499" y="4225782"/>
            <a:ext cx="46863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常量不能变化，习惯上用大写字母代替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15563" y="748134"/>
            <a:ext cx="2060828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计算圆和球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83092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9563"/>
            <a:ext cx="6968267" cy="6335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当半径为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푟</a:t>
            </a:r>
            <a:r>
              <a:rPr dirty="0" sz="2100" spc="108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=</a:t>
            </a:r>
            <a:r>
              <a:rPr dirty="0" sz="2100" spc="68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5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，请输出圆的周长、面积和球体积。取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휋</a:t>
            </a:r>
            <a:r>
              <a:rPr dirty="0" sz="2100" spc="114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=</a:t>
            </a:r>
          </a:p>
          <a:p>
            <a:pPr marL="0" marR="0">
              <a:lnSpc>
                <a:spcPts val="2104"/>
              </a:lnSpc>
              <a:spcBef>
                <a:spcPts val="395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3.141593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076567" y="2934811"/>
            <a:ext cx="265271" cy="2333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37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2e75b6"/>
                </a:solidFill>
                <a:latin typeface="IPSEOT+Cambria Math"/>
                <a:cs typeface="IPSEOT+Cambria Math"/>
              </a:rPr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23358" y="2994247"/>
            <a:ext cx="265271" cy="2333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37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2e75b6"/>
                </a:solidFill>
                <a:latin typeface="IPSEOT+Cambria Math"/>
                <a:cs typeface="IPSEOT+Cambria Math"/>
              </a:rPr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38339" y="2994247"/>
            <a:ext cx="265271" cy="2333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37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2e75b6"/>
                </a:solidFill>
                <a:latin typeface="IPSEOT+Cambria Math"/>
                <a:cs typeface="IPSEOT+Cambria Math"/>
              </a:rPr>
              <a:t>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7499" y="3027664"/>
            <a:ext cx="695987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圆的周长是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퐶</a:t>
            </a:r>
            <a:r>
              <a:rPr dirty="0" sz="2100" spc="144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=</a:t>
            </a:r>
            <a:r>
              <a:rPr dirty="0" sz="2100" spc="66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 spc="21">
                <a:solidFill>
                  <a:srgbClr val="2e75b6"/>
                </a:solidFill>
                <a:latin typeface="MRMJAH+Cambria Math"/>
                <a:cs typeface="MRMJAH+Cambria Math"/>
              </a:rPr>
              <a:t>2휋푟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，面积是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푆</a:t>
            </a:r>
            <a:r>
              <a:rPr dirty="0" sz="2100" spc="103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=</a:t>
            </a:r>
            <a:r>
              <a:rPr dirty="0" sz="2100" spc="66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 spc="51">
                <a:solidFill>
                  <a:srgbClr val="2e75b6"/>
                </a:solidFill>
                <a:latin typeface="MRMJAH+Cambria Math"/>
                <a:cs typeface="MRMJAH+Cambria Math"/>
              </a:rPr>
              <a:t>휋푟</a:t>
            </a:r>
            <a:r>
              <a:rPr dirty="0" sz="2100" spc="501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，球体积是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푉</a:t>
            </a:r>
            <a:r>
              <a:rPr dirty="0" sz="2100" spc="129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=</a:t>
            </a:r>
            <a:r>
              <a:rPr dirty="0" sz="2100" spc="1302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 spc="39">
                <a:solidFill>
                  <a:srgbClr val="2e75b6"/>
                </a:solidFill>
                <a:latin typeface="MRMJAH+Cambria Math"/>
                <a:cs typeface="MRMJAH+Cambria Math"/>
              </a:rPr>
              <a:t>휋푟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076567" y="3225895"/>
            <a:ext cx="265271" cy="2333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537"/>
              </a:lnSpc>
              <a:spcBef>
                <a:spcPts val="0"/>
              </a:spcBef>
              <a:spcAft>
                <a:spcPts val="0"/>
              </a:spcAft>
            </a:pPr>
            <a:r>
              <a:rPr dirty="0" sz="1550">
                <a:solidFill>
                  <a:srgbClr val="2e75b6"/>
                </a:solidFill>
                <a:latin typeface="IPSEOT+Cambria Math"/>
                <a:cs typeface="IPSEOT+Cambria Math"/>
              </a:rPr>
              <a:t>3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17087" y="748134"/>
            <a:ext cx="2060828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计算圆和球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37353" y="1812655"/>
            <a:ext cx="3179444" cy="636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PI</a:t>
            </a:r>
            <a:r>
              <a:rPr dirty="0" sz="2100" spc="14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被定义为</a:t>
            </a:r>
            <a:r>
              <a:rPr dirty="0" sz="2100" spc="-11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常量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，跟变量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差不多，但是加上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const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0242" y="1839824"/>
            <a:ext cx="2376460" cy="10073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#include</a:t>
            </a:r>
            <a:r>
              <a:rPr dirty="0" sz="1600">
                <a:solidFill>
                  <a:srgbClr val="a31515"/>
                </a:solidFill>
                <a:latin typeface="JMELFF+Consolas"/>
                <a:cs typeface="JMELFF+Consolas"/>
              </a:rPr>
              <a:t>&lt;iostream&gt;</a:t>
            </a:r>
          </a:p>
          <a:p>
            <a:pPr marL="0" marR="0">
              <a:lnSpc>
                <a:spcPts val="1871"/>
              </a:lnSpc>
              <a:spcBef>
                <a:spcPts val="49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#include</a:t>
            </a:r>
            <a:r>
              <a:rPr dirty="0" sz="1600">
                <a:solidFill>
                  <a:srgbClr val="a31515"/>
                </a:solidFill>
                <a:latin typeface="JMELFF+Consolas"/>
                <a:cs typeface="JMELFF+Consolas"/>
              </a:rPr>
              <a:t>&lt;cmath&gt;</a:t>
            </a:r>
          </a:p>
          <a:p>
            <a:pPr marL="0" marR="0">
              <a:lnSpc>
                <a:spcPts val="1868"/>
              </a:lnSpc>
              <a:spcBef>
                <a:spcPts val="3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using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namespace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267f99"/>
                </a:solidFill>
                <a:latin typeface="JMELFF+Consolas"/>
                <a:cs typeface="JMELFF+Consolas"/>
              </a:rPr>
              <a:t>std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main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()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{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37353" y="2554843"/>
            <a:ext cx="2627376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double</a:t>
            </a:r>
            <a:r>
              <a:rPr dirty="0" sz="2100" spc="15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是代表浮点数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5250" y="2815565"/>
            <a:ext cx="1597696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double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r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=</a:t>
            </a:r>
            <a:r>
              <a:rPr dirty="0" sz="1600" spc="-19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5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37353" y="2977372"/>
            <a:ext cx="3499484" cy="636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这里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PI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被固定为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3.141593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，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不能被修改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0242" y="3059405"/>
            <a:ext cx="4155222" cy="17388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45007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ff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const</a:t>
            </a:r>
            <a:r>
              <a:rPr dirty="0" sz="1600">
                <a:solidFill>
                  <a:srgbClr val="0000ff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ff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double</a:t>
            </a:r>
            <a:r>
              <a:rPr dirty="0" sz="1600">
                <a:solidFill>
                  <a:srgbClr val="0000ff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PI</a:t>
            </a:r>
            <a:r>
              <a:rPr dirty="0" sz="1600">
                <a:solidFill>
                  <a:srgbClr val="001080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=</a:t>
            </a:r>
            <a:r>
              <a:rPr dirty="0" sz="1600">
                <a:solidFill>
                  <a:srgbClr val="000000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3.141593</a:t>
            </a:r>
            <a:r>
              <a:rPr dirty="0" sz="1600">
                <a:solidFill>
                  <a:srgbClr val="000000"/>
                </a:solidFill>
                <a:highlight>
                  <a:srgbClr val="ffff00"/>
                </a:highlight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71"/>
              </a:lnSpc>
              <a:spcBef>
                <a:spcPts val="49"/>
              </a:spcBef>
              <a:spcAft>
                <a:spcPts val="0"/>
              </a:spcAft>
            </a:pP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//#define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PI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3.141593</a:t>
            </a:r>
          </a:p>
          <a:p>
            <a:pPr marL="445007" marR="0">
              <a:lnSpc>
                <a:spcPts val="1868"/>
              </a:lnSpc>
              <a:spcBef>
                <a:spcPts val="2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2</a:t>
            </a:r>
            <a:r>
              <a:rPr dirty="0" sz="1600" spc="-19">
                <a:solidFill>
                  <a:srgbClr val="098658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*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PI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*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r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445007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PI</a:t>
            </a:r>
            <a:r>
              <a:rPr dirty="0" sz="1600" spc="-16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*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r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*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r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445007" marR="0">
              <a:lnSpc>
                <a:spcPts val="1868"/>
              </a:lnSpc>
              <a:spcBef>
                <a:spcPts val="51"/>
              </a:spcBef>
              <a:spcAft>
                <a:spcPts val="0"/>
              </a:spcAft>
            </a:pP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4.0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/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3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*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PI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*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pow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</a:t>
            </a:r>
            <a:r>
              <a:rPr dirty="0" sz="1600">
                <a:solidFill>
                  <a:srgbClr val="001080"/>
                </a:solidFill>
                <a:latin typeface="JMELFF+Consolas"/>
                <a:cs typeface="JMELFF+Consolas"/>
              </a:rPr>
              <a:t>r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,</a:t>
            </a:r>
            <a:r>
              <a:rPr dirty="0" sz="1600" spc="-16">
                <a:solidFill>
                  <a:srgbClr val="098658"/>
                </a:solidFill>
                <a:latin typeface="JMELFF+Consolas"/>
                <a:cs typeface="JMELFF+Consolas"/>
              </a:rPr>
              <a:t>3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)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&lt;&lt;endl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445007" marR="0">
              <a:lnSpc>
                <a:spcPts val="1868"/>
              </a:lnSpc>
              <a:spcBef>
                <a:spcPts val="39"/>
              </a:spcBef>
              <a:spcAft>
                <a:spcPts val="0"/>
              </a:spcAft>
            </a:pP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//</a:t>
            </a:r>
            <a:r>
              <a:rPr dirty="0" sz="1600" spc="-16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BKHBPA+DengXian Regular"/>
                <a:cs typeface="BKHBPA+DengXian Regular"/>
              </a:rPr>
              <a:t>不能写成</a:t>
            </a:r>
            <a:r>
              <a:rPr dirty="0" sz="1600" spc="465">
                <a:solidFill>
                  <a:srgbClr val="008000"/>
                </a:solidFill>
                <a:latin typeface="BKHBPA+DengXian Regular"/>
                <a:cs typeface="BKHBPA+DengXian Regular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4/3*PI*pow(r,3)</a:t>
            </a:r>
          </a:p>
          <a:p>
            <a:pPr marL="445007" marR="0">
              <a:lnSpc>
                <a:spcPts val="1871"/>
              </a:lnSpc>
              <a:spcBef>
                <a:spcPts val="11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return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37353" y="3718036"/>
            <a:ext cx="3179444" cy="63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下面使用到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PI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时，都会引</a:t>
            </a:r>
          </a:p>
          <a:p>
            <a:pPr marL="0" marR="0">
              <a:lnSpc>
                <a:spcPts val="2190"/>
              </a:lnSpc>
              <a:spcBef>
                <a:spcPts val="329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用这个数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37353" y="4460478"/>
            <a:ext cx="2501265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或者使用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#define</a:t>
            </a:r>
            <a:r>
              <a:rPr dirty="0" sz="2100" spc="-23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宏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20242" y="4766793"/>
            <a:ext cx="26384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}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15563" y="748134"/>
            <a:ext cx="2060828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变量的命名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5935015" cy="738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只能由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英文字母、数字和下划线（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_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）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组成；</a:t>
            </a:r>
          </a:p>
          <a:p>
            <a:pPr marL="0" marR="0">
              <a:lnSpc>
                <a:spcPts val="2188"/>
              </a:lnSpc>
              <a:spcBef>
                <a:spcPts val="1135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不能以数字开头；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639940"/>
            <a:ext cx="7733386" cy="636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3.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不能和其他“关键字”重复。关键字（又称保留字）有很多，比</a:t>
            </a:r>
          </a:p>
          <a:p>
            <a:pPr marL="457200" marR="0">
              <a:lnSpc>
                <a:spcPts val="2188"/>
              </a:lnSpc>
              <a:spcBef>
                <a:spcPts val="334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如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int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、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if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等等。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3381232"/>
            <a:ext cx="19431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4.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区分大小写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6063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判断练习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28194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以下变量名是否合法？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1493938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kkksc03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2639940"/>
            <a:ext cx="5045153" cy="3163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OhILoveLuoguVeryMuchAndIWillStudy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499" y="3061192"/>
            <a:ext cx="1496645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3.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_1apple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499" y="3483340"/>
            <a:ext cx="110029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4.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char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7499" y="3905742"/>
            <a:ext cx="1559681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5.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kkk@SH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7499" y="4326366"/>
            <a:ext cx="74321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6.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7499" y="4748514"/>
            <a:ext cx="1398944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7.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iPhone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7499" y="5171043"/>
            <a:ext cx="3493364" cy="7365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8.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11dimensions</a:t>
            </a:r>
          </a:p>
          <a:p>
            <a:pPr marL="0" marR="0">
              <a:lnSpc>
                <a:spcPts val="2188"/>
              </a:lnSpc>
              <a:spcBef>
                <a:spcPts val="112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9.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__stdcall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（两个下划线）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6063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判断练习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6858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答案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256037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kkksc03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（合法）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2639940"/>
            <a:ext cx="6192876" cy="73725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2.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OhILoveLuoguVeryMuchAndIWillStudy</a:t>
            </a:r>
            <a:r>
              <a:rPr dirty="0" sz="2100" spc="62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（合法）</a:t>
            </a:r>
          </a:p>
          <a:p>
            <a:pPr marL="0" marR="0">
              <a:lnSpc>
                <a:spcPts val="2188"/>
              </a:lnSpc>
              <a:spcBef>
                <a:spcPts val="1126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3.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_1apple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（合法）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499" y="3483340"/>
            <a:ext cx="4107230" cy="11590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4.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char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（不合法，类型保留字）</a:t>
            </a:r>
          </a:p>
          <a:p>
            <a:pPr marL="0" marR="0">
              <a:lnSpc>
                <a:spcPts val="2188"/>
              </a:lnSpc>
              <a:spcBef>
                <a:spcPts val="1137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5.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kkk@SH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（不合法，有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@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）</a:t>
            </a:r>
          </a:p>
          <a:p>
            <a:pPr marL="0" marR="0">
              <a:lnSpc>
                <a:spcPts val="2188"/>
              </a:lnSpc>
              <a:spcBef>
                <a:spcPts val="112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6.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a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（合法）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499" y="4748514"/>
            <a:ext cx="246588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7.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iPhone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（合法）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7499" y="5171043"/>
            <a:ext cx="4851197" cy="7365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8.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11dimensions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（不合法，数字开头）</a:t>
            </a:r>
          </a:p>
          <a:p>
            <a:pPr marL="0" marR="0">
              <a:lnSpc>
                <a:spcPts val="2188"/>
              </a:lnSpc>
              <a:spcBef>
                <a:spcPts val="112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9.</a:t>
            </a:r>
            <a:r>
              <a:rPr dirty="0" sz="2100" spc="1463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__stdcall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（看情况）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6063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猴子吃桃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2746553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1.10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（洛谷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P5743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33528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一只小猴买了若干个桃子。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2639940"/>
            <a:ext cx="7353300" cy="2002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第一天他刚好吃了这些桃子的一半，又贪嘴多吃了一个；</a:t>
            </a:r>
          </a:p>
          <a:p>
            <a:pPr marL="0" marR="0">
              <a:lnSpc>
                <a:spcPts val="2188"/>
              </a:lnSpc>
              <a:spcBef>
                <a:spcPts val="1126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第二天他也刚好吃了剩余桃子的一半，贪嘴多吃了一个；</a:t>
            </a:r>
          </a:p>
          <a:p>
            <a:pPr marL="0" marR="0">
              <a:lnSpc>
                <a:spcPts val="2188"/>
              </a:lnSpc>
              <a:spcBef>
                <a:spcPts val="1135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第三天他又刚好吃了剩下的桃子的一半，并贪嘴多吃了一个。</a:t>
            </a:r>
          </a:p>
          <a:p>
            <a:pPr marL="0" marR="0">
              <a:lnSpc>
                <a:spcPts val="2188"/>
              </a:lnSpc>
              <a:spcBef>
                <a:spcPts val="1187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第四天起来一看，发现桃子只剩下一个了。</a:t>
            </a:r>
          </a:p>
          <a:p>
            <a:pPr marL="0" marR="0">
              <a:lnSpc>
                <a:spcPts val="2188"/>
              </a:lnSpc>
              <a:spcBef>
                <a:spcPts val="112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请问小猴买了几个桃子？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7587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猴子吃桃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3938" y="1829537"/>
            <a:ext cx="2376460" cy="7631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#include</a:t>
            </a:r>
            <a:r>
              <a:rPr dirty="0" sz="1600">
                <a:solidFill>
                  <a:srgbClr val="a31515"/>
                </a:solidFill>
                <a:latin typeface="JMELFF+Consolas"/>
                <a:cs typeface="JMELFF+Consolas"/>
              </a:rPr>
              <a:t>&lt;iostream&gt;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using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namespace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267f99"/>
                </a:solidFill>
                <a:latin typeface="JMELFF+Consolas"/>
                <a:cs typeface="JMELFF+Consolas"/>
              </a:rPr>
              <a:t>std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  <a:p>
            <a:pPr marL="0" marR="0">
              <a:lnSpc>
                <a:spcPts val="1871"/>
              </a:lnSpc>
              <a:spcBef>
                <a:spcPts val="49"/>
              </a:spcBef>
              <a:spcAft>
                <a:spcPts val="0"/>
              </a:spcAft>
            </a:pP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795e26"/>
                </a:solidFill>
                <a:latin typeface="JMELFF+Consolas"/>
                <a:cs typeface="JMELFF+Consolas"/>
              </a:rPr>
              <a:t>main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()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{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93564" y="1812655"/>
            <a:ext cx="28194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从第四天逆着推回来！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8946" y="2559787"/>
            <a:ext cx="3427832" cy="14964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ff"/>
                </a:solidFill>
                <a:latin typeface="JMELFF+Consolas"/>
                <a:cs typeface="JMELFF+Consolas"/>
              </a:rPr>
              <a:t>int</a:t>
            </a:r>
            <a:r>
              <a:rPr dirty="0" sz="1600" spc="-16">
                <a:solidFill>
                  <a:srgbClr val="0000ff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num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=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1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//</a:t>
            </a:r>
            <a:r>
              <a:rPr dirty="0" sz="1600" spc="-16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BKHBPA+DengXian Regular"/>
                <a:cs typeface="BKHBPA+DengXian Regular"/>
              </a:rPr>
              <a:t>第四天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num</a:t>
            </a:r>
            <a:r>
              <a:rPr dirty="0" sz="1600" spc="-16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=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(num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+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1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)</a:t>
            </a:r>
            <a:r>
              <a:rPr dirty="0" sz="1600" spc="-19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*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2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//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BKHBPA+DengXian Regular"/>
                <a:cs typeface="BKHBPA+DengXian Regular"/>
              </a:rPr>
              <a:t>第三天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num</a:t>
            </a:r>
            <a:r>
              <a:rPr dirty="0" sz="1600" spc="-16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=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(num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+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1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)</a:t>
            </a:r>
            <a:r>
              <a:rPr dirty="0" sz="1600" spc="-19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*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2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//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BKHBPA+DengXian Regular"/>
                <a:cs typeface="BKHBPA+DengXian Regular"/>
              </a:rPr>
              <a:t>第二天</a:t>
            </a:r>
          </a:p>
          <a:p>
            <a:pPr marL="0" marR="0">
              <a:lnSpc>
                <a:spcPts val="1868"/>
              </a:lnSpc>
              <a:spcBef>
                <a:spcPts val="1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num</a:t>
            </a:r>
            <a:r>
              <a:rPr dirty="0" sz="1600" spc="-16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=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(num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+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1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)</a:t>
            </a:r>
            <a:r>
              <a:rPr dirty="0" sz="1600" spc="-19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*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2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//</a:t>
            </a:r>
            <a:r>
              <a:rPr dirty="0" sz="1600">
                <a:solidFill>
                  <a:srgbClr val="008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8000"/>
                </a:solidFill>
                <a:latin typeface="BKHBPA+DengXian Regular"/>
                <a:cs typeface="BKHBPA+DengXian Regular"/>
              </a:rPr>
              <a:t>第一天</a:t>
            </a:r>
          </a:p>
          <a:p>
            <a:pPr marL="0" marR="0">
              <a:lnSpc>
                <a:spcPts val="1871"/>
              </a:lnSpc>
              <a:spcBef>
                <a:spcPts val="61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cout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num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&lt;&lt;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endl;</a:t>
            </a:r>
          </a:p>
          <a:p>
            <a:pPr marL="0" marR="0">
              <a:lnSpc>
                <a:spcPts val="1868"/>
              </a:lnSpc>
              <a:spcBef>
                <a:spcPts val="2"/>
              </a:spcBef>
              <a:spcAft>
                <a:spcPts val="0"/>
              </a:spcAft>
            </a:pP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return</a:t>
            </a:r>
            <a:r>
              <a:rPr dirty="0" sz="1600">
                <a:solidFill>
                  <a:srgbClr val="af00db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098658"/>
                </a:solidFill>
                <a:latin typeface="JMELFF+Consolas"/>
                <a:cs typeface="JMELFF+Consolas"/>
              </a:rPr>
              <a:t>0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93564" y="2656704"/>
            <a:ext cx="3089453" cy="3163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定义变量，存储中间结果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93564" y="3077956"/>
            <a:ext cx="3676142" cy="636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注意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=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赋值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符号，不是代表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相等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3938" y="4024605"/>
            <a:ext cx="263841" cy="2754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966716" y="4242546"/>
            <a:ext cx="361099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(((1+1)*2+1)*2+1)*2</a:t>
            </a:r>
            <a:r>
              <a:rPr dirty="0" sz="2100" spc="47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这种写法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893564" y="4562586"/>
            <a:ext cx="20193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正确但是不直观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8517" y="3556324"/>
            <a:ext cx="4071927" cy="6212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91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1f4e79"/>
                </a:solidFill>
                <a:latin typeface="QJLKJM+DengXian Light"/>
                <a:cs typeface="QJLKJM+DengXian Light"/>
              </a:rPr>
              <a:t>课后习题与实验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8517" y="4518774"/>
            <a:ext cx="6782969" cy="276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898989"/>
                </a:solidFill>
                <a:latin typeface="BKHBPA+DengXian Regular"/>
                <a:cs typeface="BKHBPA+DengXian Regular"/>
              </a:rPr>
              <a:t>学而时习之，不亦说乎。学而不思则罔，思而不学则殆。——孔子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4951" y="5296649"/>
            <a:ext cx="1725287" cy="276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ed7d31"/>
                </a:solidFill>
                <a:latin typeface="BKHBPA+DengXian Regular"/>
                <a:cs typeface="BKHBPA+DengXian Regular"/>
              </a:rPr>
              <a:t>请翻至课本</a:t>
            </a:r>
            <a:r>
              <a:rPr dirty="0" sz="18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1800">
                <a:solidFill>
                  <a:srgbClr val="ed7d31"/>
                </a:solidFill>
                <a:latin typeface="PGLSEH+DengXian Regular"/>
                <a:cs typeface="PGLSEH+DengXian Regular"/>
              </a:rPr>
              <a:t>P12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6063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填空练习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33528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请将下列公式翻译成表达式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11752" y="2547700"/>
            <a:ext cx="1065585" cy="305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3푥</a:t>
            </a:r>
            <a:r>
              <a:rPr dirty="0" sz="210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+</a:t>
            </a:r>
            <a:r>
              <a:rPr dirty="0" sz="2100" spc="-54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5푦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72026" y="3258502"/>
            <a:ext cx="749654" cy="6845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푐</a:t>
            </a:r>
            <a:r>
              <a:rPr dirty="0" sz="210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+</a:t>
            </a:r>
            <a:r>
              <a:rPr dirty="0" sz="2100" spc="-54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1</a:t>
            </a:r>
          </a:p>
          <a:p>
            <a:pPr marL="147827" marR="0">
              <a:lnSpc>
                <a:spcPts val="2102"/>
              </a:lnSpc>
              <a:spcBef>
                <a:spcPts val="885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푎푏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56430" y="4367625"/>
            <a:ext cx="568547" cy="3300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 spc="28">
                <a:solidFill>
                  <a:srgbClr val="2e75b6"/>
                </a:solidFill>
                <a:latin typeface="MRMJAH+Cambria Math"/>
                <a:cs typeface="MRMJAH+Cambria Math"/>
              </a:rPr>
              <a:t>3푎</a:t>
            </a:r>
            <a:r>
              <a:rPr dirty="0" sz="2350" baseline="30285">
                <a:solidFill>
                  <a:srgbClr val="2e75b6"/>
                </a:solidFill>
                <a:latin typeface="IPSEOT+Cambria Math"/>
                <a:cs typeface="IPSEOT+Cambria Math"/>
              </a:rPr>
              <a:t>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24656" y="5133039"/>
            <a:ext cx="1843859" cy="305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(푛</a:t>
            </a:r>
            <a:r>
              <a:rPr dirty="0" sz="2100" spc="-3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+</a:t>
            </a:r>
            <a:r>
              <a:rPr dirty="0" sz="2100" spc="-52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2)(푛</a:t>
            </a:r>
            <a:r>
              <a:rPr dirty="0" sz="2100" spc="-29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−</a:t>
            </a:r>
            <a:r>
              <a:rPr dirty="0" sz="2100" spc="-54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9)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98674" y="748134"/>
            <a:ext cx="4095750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第</a:t>
            </a:r>
            <a:r>
              <a:rPr dirty="0" sz="3000" spc="78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f4e79"/>
                </a:solidFill>
                <a:latin typeface="REEFGU+DengXian Light"/>
                <a:cs typeface="REEFGU+DengXian Light"/>
              </a:rPr>
              <a:t>1</a:t>
            </a:r>
            <a:r>
              <a:rPr dirty="0" sz="3000" spc="12">
                <a:solidFill>
                  <a:srgbClr val="1f4e79"/>
                </a:solidFill>
                <a:latin typeface="REEFGU+DengXian Light"/>
                <a:cs typeface="REEFGU+DengXian Light"/>
              </a:rPr>
              <a:t> </a:t>
            </a: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章</a:t>
            </a:r>
            <a:r>
              <a:rPr dirty="0" sz="3000" spc="66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简简单单写程序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2133328"/>
            <a:ext cx="3200400" cy="355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u="sng">
                <a:solidFill>
                  <a:srgbClr val="0563c1"/>
                </a:solidFill>
                <a:latin typeface="BKHBPA+DengXian Regular"/>
                <a:cs typeface="BKHBPA+DengXian Regular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程序设计的目标和流程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3067794"/>
            <a:ext cx="1981200" cy="1290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u="sng">
                <a:solidFill>
                  <a:srgbClr val="0563c1"/>
                </a:solidFill>
                <a:latin typeface="BKHBPA+DengXian Regular"/>
                <a:cs typeface="BKHBPA+DengXian 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简单数学运算</a:t>
            </a:r>
          </a:p>
          <a:p>
            <a:pPr marL="0" marR="0">
              <a:lnSpc>
                <a:spcPts val="2500"/>
              </a:lnSpc>
              <a:spcBef>
                <a:spcPts val="4857"/>
              </a:spcBef>
              <a:spcAft>
                <a:spcPts val="0"/>
              </a:spcAft>
            </a:pPr>
            <a:r>
              <a:rPr dirty="0" sz="2400" u="sng">
                <a:solidFill>
                  <a:srgbClr val="0563c1"/>
                </a:solidFill>
                <a:latin typeface="BKHBPA+DengXian Regular"/>
                <a:cs typeface="BKHBPA+DengXian Regular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变量与常量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4937996"/>
            <a:ext cx="2288133" cy="3560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u="sng">
                <a:solidFill>
                  <a:srgbClr val="0563c1"/>
                </a:solidFill>
                <a:latin typeface="BKHBPA+DengXian Regular"/>
                <a:cs typeface="BKHBPA+DengXian Regular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课后习题与实验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6063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填空练习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6858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答案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11752" y="2547700"/>
            <a:ext cx="1065585" cy="305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4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3푥</a:t>
            </a:r>
            <a:r>
              <a:rPr dirty="0" sz="210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+</a:t>
            </a:r>
            <a:r>
              <a:rPr dirty="0" sz="2100" spc="-54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5푦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2960608"/>
            <a:ext cx="1072957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3*x+5*y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72026" y="3258502"/>
            <a:ext cx="749654" cy="6845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푐</a:t>
            </a:r>
            <a:r>
              <a:rPr dirty="0" sz="210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+</a:t>
            </a:r>
            <a:r>
              <a:rPr dirty="0" sz="2100" spc="-54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1</a:t>
            </a:r>
          </a:p>
          <a:p>
            <a:pPr marL="147827" marR="0">
              <a:lnSpc>
                <a:spcPts val="2102"/>
              </a:lnSpc>
              <a:spcBef>
                <a:spcPts val="885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푎푏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499" y="3983466"/>
            <a:ext cx="3161809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(c+1)/(a*b)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或者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(c+1)/a/b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56430" y="4367625"/>
            <a:ext cx="568547" cy="3300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 spc="28">
                <a:solidFill>
                  <a:srgbClr val="2e75b6"/>
                </a:solidFill>
                <a:latin typeface="MRMJAH+Cambria Math"/>
                <a:cs typeface="MRMJAH+Cambria Math"/>
              </a:rPr>
              <a:t>3푎</a:t>
            </a:r>
            <a:r>
              <a:rPr dirty="0" sz="2350" baseline="30285">
                <a:solidFill>
                  <a:srgbClr val="2e75b6"/>
                </a:solidFill>
                <a:latin typeface="IPSEOT+Cambria Math"/>
                <a:cs typeface="IPSEOT+Cambria Math"/>
              </a:rPr>
              <a:t>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7499" y="4803378"/>
            <a:ext cx="4851016" cy="6350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sqrt(3*a*a*a)</a:t>
            </a:r>
            <a:r>
              <a:rPr dirty="0" sz="2100" spc="-17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或者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sqrt(3*pow(a,3))</a:t>
            </a:r>
          </a:p>
          <a:p>
            <a:pPr marL="3007156" marR="0">
              <a:lnSpc>
                <a:spcPts val="2104"/>
              </a:lnSpc>
              <a:spcBef>
                <a:spcPts val="407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(푛</a:t>
            </a:r>
            <a:r>
              <a:rPr dirty="0" sz="2100" spc="-3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+</a:t>
            </a:r>
            <a:r>
              <a:rPr dirty="0" sz="2100" spc="-52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2)(푛</a:t>
            </a:r>
            <a:r>
              <a:rPr dirty="0" sz="2100" spc="-29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−</a:t>
            </a:r>
            <a:r>
              <a:rPr dirty="0" sz="2100" spc="-54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dirty="0" sz="2100">
                <a:solidFill>
                  <a:srgbClr val="2e75b6"/>
                </a:solidFill>
                <a:latin typeface="MRMJAH+Cambria Math"/>
                <a:cs typeface="MRMJAH+Cambria Math"/>
              </a:rPr>
              <a:t>9)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7499" y="5545896"/>
            <a:ext cx="1459334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(n+2)*(n-9)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88587" y="748134"/>
            <a:ext cx="915923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复习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6653200" cy="1160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程序设计流程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分析问题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建立模型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编写程序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调试与测试</a:t>
            </a:r>
          </a:p>
          <a:p>
            <a:pPr marL="0" marR="0">
              <a:lnSpc>
                <a:spcPts val="2188"/>
              </a:lnSpc>
              <a:spcBef>
                <a:spcPts val="1135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程序基本框架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头文件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名字空间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主函数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输出语句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返回值</a:t>
            </a:r>
          </a:p>
          <a:p>
            <a:pPr marL="0" marR="0">
              <a:lnSpc>
                <a:spcPts val="2190"/>
              </a:lnSpc>
              <a:spcBef>
                <a:spcPts val="1133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加减乘除的运算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运算优先级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3483340"/>
            <a:ext cx="17526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整数与浮点数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3905742"/>
            <a:ext cx="2892435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使用数学函数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&lt;cmath&gt;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7499" y="4326366"/>
            <a:ext cx="7620000" cy="636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变量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：用于存放数据的容器。有不同的类型，值可以变化。可以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当做表达式的一部分参与计算。变量的命名有讲究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7499" y="5068307"/>
            <a:ext cx="3623462" cy="3163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常量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：用于表达固定的常数。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7499" y="5491032"/>
            <a:ext cx="52197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可以使用变量分步骤完成比较复杂的计算。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88587" y="748134"/>
            <a:ext cx="915923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作业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6210605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</a:t>
            </a:r>
            <a:r>
              <a:rPr dirty="0" sz="2100" spc="1463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参考《深基》附录，将本课例题代码在本地运行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155487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2.</a:t>
            </a:r>
            <a:r>
              <a:rPr dirty="0" sz="2100" spc="1463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习题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4699" y="2537832"/>
            <a:ext cx="5492495" cy="9567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编程解决应用问题，然后手工验算，验证答案</a:t>
            </a:r>
          </a:p>
          <a:p>
            <a:pPr marL="0" marR="0">
              <a:lnSpc>
                <a:spcPts val="2188"/>
              </a:lnSpc>
              <a:spcBef>
                <a:spcPts val="334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一共有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7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个小问。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题目详见课本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P13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25063" y="748134"/>
            <a:ext cx="2441828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超级玛丽游戏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281433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编程练习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–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洛谷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P1000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218039"/>
            <a:ext cx="7620000" cy="636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超级玛丽是一个非常经典的游戏。请你用字符画的形式输出超级</a:t>
            </a:r>
          </a:p>
          <a:p>
            <a:pPr marL="0" marR="0">
              <a:lnSpc>
                <a:spcPts val="2190"/>
              </a:lnSpc>
              <a:spcBef>
                <a:spcPts val="329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玛丽中的一个场景。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36820" y="2898378"/>
            <a:ext cx="9525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提示：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35150" y="2972102"/>
            <a:ext cx="826073" cy="401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388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********</a:t>
            </a:r>
          </a:p>
          <a:p>
            <a:pPr marL="0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************</a:t>
            </a:r>
          </a:p>
          <a:p>
            <a:pPr marL="0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####....#.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23898" y="3337862"/>
            <a:ext cx="1106770" cy="4014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#..###.....##....</a:t>
            </a:r>
          </a:p>
          <a:p>
            <a:pPr marL="0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###.......######</a:t>
            </a:r>
          </a:p>
          <a:p>
            <a:pPr marL="167639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...........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91729" y="3459782"/>
            <a:ext cx="320818" cy="1576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25646" y="3459782"/>
            <a:ext cx="320818" cy="1576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06924" y="3461079"/>
            <a:ext cx="3376652" cy="2757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1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cout&lt;&lt;</a:t>
            </a:r>
            <a:r>
              <a:rPr dirty="0" sz="1600">
                <a:solidFill>
                  <a:srgbClr val="a31515"/>
                </a:solidFill>
                <a:latin typeface="JMELFF+Consolas"/>
                <a:cs typeface="JMELFF+Consolas"/>
              </a:rPr>
              <a:t>"</a:t>
            </a:r>
            <a:r>
              <a:rPr dirty="0" sz="1600" spc="3497">
                <a:solidFill>
                  <a:srgbClr val="a31515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a31515"/>
                </a:solidFill>
                <a:latin typeface="JMELFF+Consolas"/>
                <a:cs typeface="JMELFF+Consolas"/>
              </a:rPr>
              <a:t>*****</a:t>
            </a:r>
            <a:r>
              <a:rPr dirty="0" sz="1600" spc="2630">
                <a:solidFill>
                  <a:srgbClr val="a31515"/>
                </a:solidFill>
                <a:latin typeface="JMELFF+Consolas"/>
                <a:cs typeface="JMELFF+Consolas"/>
              </a:rPr>
              <a:t> </a:t>
            </a:r>
            <a:r>
              <a:rPr dirty="0" sz="1600">
                <a:solidFill>
                  <a:srgbClr val="a31515"/>
                </a:solidFill>
                <a:latin typeface="JMELFF+Consolas"/>
                <a:cs typeface="JMELFF+Consolas"/>
              </a:rPr>
              <a:t>"</a:t>
            </a:r>
            <a:r>
              <a:rPr dirty="0" sz="1600">
                <a:solidFill>
                  <a:srgbClr val="000000"/>
                </a:solidFill>
                <a:latin typeface="JMELFF+Consolas"/>
                <a:cs typeface="JMELFF+Consolas"/>
              </a:rPr>
              <a:t>&lt;&lt;endl;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336467" y="3581702"/>
            <a:ext cx="433097" cy="6453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#...#</a:t>
            </a:r>
          </a:p>
          <a:p>
            <a:pPr marL="77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#.#.#</a:t>
            </a:r>
          </a:p>
          <a:p>
            <a:pPr marL="91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#.#.#</a:t>
            </a:r>
          </a:p>
          <a:p>
            <a:pPr marL="168" marR="0">
              <a:lnSpc>
                <a:spcPts val="941"/>
              </a:lnSpc>
              <a:spcBef>
                <a:spcPts val="1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#...#</a:t>
            </a:r>
          </a:p>
          <a:p>
            <a:pPr marL="55307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70384" y="3581702"/>
            <a:ext cx="433097" cy="6453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#...#</a:t>
            </a:r>
          </a:p>
          <a:p>
            <a:pPr marL="77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#.#.#</a:t>
            </a:r>
          </a:p>
          <a:p>
            <a:pPr marL="91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#.#.#</a:t>
            </a:r>
          </a:p>
          <a:p>
            <a:pPr marL="168" marR="0">
              <a:lnSpc>
                <a:spcPts val="941"/>
              </a:lnSpc>
              <a:spcBef>
                <a:spcPts val="1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#...#</a:t>
            </a:r>
          </a:p>
          <a:p>
            <a:pPr marL="55307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35150" y="3703622"/>
            <a:ext cx="713794" cy="1576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##*#######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612646" y="3825542"/>
            <a:ext cx="1331328" cy="4014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387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####*******######</a:t>
            </a:r>
          </a:p>
          <a:p>
            <a:pPr marL="0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...#***.****.*###....</a:t>
            </a:r>
          </a:p>
          <a:p>
            <a:pPr marL="0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....**********##.....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12646" y="4191022"/>
            <a:ext cx="602856" cy="280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....****</a:t>
            </a:r>
          </a:p>
          <a:p>
            <a:pPr marL="111252" marR="0">
              <a:lnSpc>
                <a:spcPts val="941"/>
              </a:lnSpc>
              <a:spcBef>
                <a:spcPts val="6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279968" y="4191022"/>
            <a:ext cx="659163" cy="2801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4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*****....</a:t>
            </a:r>
          </a:p>
          <a:p>
            <a:pPr marL="111409" marR="0">
              <a:lnSpc>
                <a:spcPts val="941"/>
              </a:lnSpc>
              <a:spcBef>
                <a:spcPts val="69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612646" y="4435396"/>
            <a:ext cx="489236" cy="1576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######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391423" y="4435396"/>
            <a:ext cx="489236" cy="1576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######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001572" y="4557316"/>
            <a:ext cx="3633046" cy="52341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##############################################################</a:t>
            </a:r>
          </a:p>
          <a:p>
            <a:pPr marL="0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#...#......#.##...#......#.##...#......#.##------------------#</a:t>
            </a:r>
          </a:p>
          <a:p>
            <a:pPr marL="0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###########################################------------------#</a:t>
            </a:r>
          </a:p>
          <a:p>
            <a:pPr marL="0" marR="0">
              <a:lnSpc>
                <a:spcPts val="941"/>
              </a:lnSpc>
              <a:spcBef>
                <a:spcPts val="1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#..#....#....##..#....#....##..#....#....#####################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01572" y="5044996"/>
            <a:ext cx="2517295" cy="645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##########################################</a:t>
            </a:r>
          </a:p>
          <a:p>
            <a:pPr marL="0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#.....#......##.....#......##.....#......#</a:t>
            </a:r>
          </a:p>
          <a:p>
            <a:pPr marL="0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##########################################</a:t>
            </a:r>
          </a:p>
          <a:p>
            <a:pPr marL="0" marR="0">
              <a:lnSpc>
                <a:spcPts val="944"/>
              </a:lnSpc>
              <a:spcBef>
                <a:spcPts val="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#.#..#....#..##.#..#....#..##.#..#....#..#</a:t>
            </a:r>
          </a:p>
          <a:p>
            <a:pPr marL="0" marR="0">
              <a:lnSpc>
                <a:spcPts val="941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##########################################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558206" y="5044996"/>
            <a:ext cx="828084" cy="6456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3" marR="0">
              <a:lnSpc>
                <a:spcPts val="941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#----------#</a:t>
            </a:r>
          </a:p>
          <a:p>
            <a:pPr marL="1273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#----------#</a:t>
            </a:r>
          </a:p>
          <a:p>
            <a:pPr marL="1273" marR="0">
              <a:lnSpc>
                <a:spcPts val="941"/>
              </a:lnSpc>
              <a:spcBef>
                <a:spcPts val="68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#----------#</a:t>
            </a:r>
          </a:p>
          <a:p>
            <a:pPr marL="0" marR="0">
              <a:lnSpc>
                <a:spcPts val="944"/>
              </a:lnSpc>
              <a:spcBef>
                <a:spcPts val="16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#----------#</a:t>
            </a:r>
          </a:p>
          <a:p>
            <a:pPr marL="1273" marR="0">
              <a:lnSpc>
                <a:spcPts val="941"/>
              </a:lnSpc>
              <a:spcBef>
                <a:spcPts val="70"/>
              </a:spcBef>
              <a:spcAft>
                <a:spcPts val="0"/>
              </a:spcAft>
            </a:pPr>
            <a:r>
              <a:rPr dirty="0" sz="800">
                <a:solidFill>
                  <a:srgbClr val="000000"/>
                </a:solidFill>
                <a:latin typeface="JMELFF+Consolas"/>
                <a:cs typeface="JMELFF+Consolas"/>
              </a:rPr>
              <a:t>############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8517" y="3603930"/>
            <a:ext cx="5305065" cy="5748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26"/>
              </a:lnSpc>
              <a:spcBef>
                <a:spcPts val="0"/>
              </a:spcBef>
              <a:spcAft>
                <a:spcPts val="0"/>
              </a:spcAft>
            </a:pPr>
            <a:r>
              <a:rPr dirty="0" sz="4050">
                <a:solidFill>
                  <a:srgbClr val="1f4e79"/>
                </a:solidFill>
                <a:latin typeface="QJLKJM+DengXian Light"/>
                <a:cs typeface="QJLKJM+DengXian Light"/>
              </a:rPr>
              <a:t>程序的设计目标和流程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8517" y="4518774"/>
            <a:ext cx="7696200" cy="5231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898989"/>
                </a:solidFill>
                <a:latin typeface="BKHBPA+DengXian Regular"/>
                <a:cs typeface="BKHBPA+DengXian Regular"/>
              </a:rPr>
              <a:t>设计一个程序是为了让计算机始终不渝地遵循指令，以完成特定的任务。为</a:t>
            </a:r>
          </a:p>
          <a:p>
            <a:pPr marL="0" marR="0">
              <a:lnSpc>
                <a:spcPts val="1875"/>
              </a:lnSpc>
              <a:spcBef>
                <a:spcPts val="18"/>
              </a:spcBef>
              <a:spcAft>
                <a:spcPts val="0"/>
              </a:spcAft>
            </a:pPr>
            <a:r>
              <a:rPr dirty="0" sz="1800">
                <a:solidFill>
                  <a:srgbClr val="898989"/>
                </a:solidFill>
                <a:latin typeface="BKHBPA+DengXian Regular"/>
                <a:cs typeface="BKHBPA+DengXian Regular"/>
              </a:rPr>
              <a:t>了能让计算机听懂指令，我们编写程序来与计算机交流。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4951" y="5296649"/>
            <a:ext cx="1605119" cy="2762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7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ed7d31"/>
                </a:solidFill>
                <a:latin typeface="BKHBPA+DengXian Regular"/>
                <a:cs typeface="BKHBPA+DengXian Regular"/>
              </a:rPr>
              <a:t>请翻至课本</a:t>
            </a:r>
            <a:r>
              <a:rPr dirty="0" sz="18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1800">
                <a:solidFill>
                  <a:srgbClr val="ed7d31"/>
                </a:solidFill>
                <a:latin typeface="PGLSEH+DengXian Regular"/>
                <a:cs typeface="PGLSEH+DengXian Regular"/>
              </a:rPr>
              <a:t>P2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7587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编程方法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242" y="1812655"/>
            <a:ext cx="3204032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使用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IDE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（集成编辑环境）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21352" y="1812655"/>
            <a:ext cx="2286000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使用洛谷在线编程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0242" y="2232487"/>
            <a:ext cx="7441422" cy="7102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2e75b6"/>
                </a:solidFill>
                <a:latin typeface="BKHBPA+DengXian Regular"/>
                <a:cs typeface="BKHBPA+DengXian Regular"/>
              </a:rPr>
              <a:t>参阅【附录</a:t>
            </a:r>
            <a:r>
              <a:rPr dirty="0" sz="2000">
                <a:solidFill>
                  <a:srgbClr val="2e75b6"/>
                </a:solidFill>
                <a:latin typeface="PGLSEH+DengXian Regular"/>
                <a:cs typeface="PGLSEH+DengXian Regular"/>
              </a:rPr>
              <a:t>A</a:t>
            </a:r>
            <a:r>
              <a:rPr dirty="0" sz="20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000">
                <a:solidFill>
                  <a:srgbClr val="2e75b6"/>
                </a:solidFill>
                <a:latin typeface="BKHBPA+DengXian Regular"/>
                <a:cs typeface="BKHBPA+DengXian Regular"/>
              </a:rPr>
              <a:t>程序设计程序配置】</a:t>
            </a:r>
            <a:r>
              <a:rPr dirty="0" sz="2000" spc="1123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000">
                <a:solidFill>
                  <a:srgbClr val="2e75b6"/>
                </a:solidFill>
                <a:latin typeface="PGLSEH+DengXian Regular"/>
                <a:cs typeface="PGLSEH+DengXian Regular"/>
              </a:rPr>
              <a:t>https://www.luogu.com.cn/ide</a:t>
            </a:r>
          </a:p>
          <a:p>
            <a:pPr marL="0" marR="0">
              <a:lnSpc>
                <a:spcPts val="2090"/>
              </a:lnSpc>
              <a:spcBef>
                <a:spcPts val="1113"/>
              </a:spcBef>
              <a:spcAft>
                <a:spcPts val="0"/>
              </a:spcAft>
            </a:pPr>
            <a:r>
              <a:rPr dirty="0" sz="2000">
                <a:solidFill>
                  <a:srgbClr val="2e75b6"/>
                </a:solidFill>
                <a:latin typeface="BKHBPA+DengXian Regular"/>
                <a:cs typeface="BKHBPA+DengXian Regular"/>
              </a:rPr>
              <a:t>例如：</a:t>
            </a:r>
            <a:r>
              <a:rPr dirty="0" sz="2000">
                <a:solidFill>
                  <a:srgbClr val="2e75b6"/>
                </a:solidFill>
                <a:latin typeface="PGLSEH+DengXian Regular"/>
                <a:cs typeface="PGLSEH+DengXian Regular"/>
              </a:rPr>
              <a:t>Dev</a:t>
            </a:r>
            <a:r>
              <a:rPr dirty="0" sz="2000" spc="-19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000">
                <a:solidFill>
                  <a:srgbClr val="2e75b6"/>
                </a:solidFill>
                <a:latin typeface="PGLSEH+DengXian Regular"/>
                <a:cs typeface="PGLSEH+DengXian Regular"/>
              </a:rPr>
              <a:t>C++</a:t>
            </a:r>
            <a:r>
              <a:rPr dirty="0" sz="20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000">
                <a:solidFill>
                  <a:srgbClr val="2e75b6"/>
                </a:solidFill>
                <a:latin typeface="PGLSEH+DengXian Regular"/>
                <a:cs typeface="PGLSEH+DengXian Regular"/>
              </a:rPr>
              <a:t>/</a:t>
            </a:r>
            <a:r>
              <a:rPr dirty="0" sz="20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000">
                <a:solidFill>
                  <a:srgbClr val="2e75b6"/>
                </a:solidFill>
                <a:latin typeface="PGLSEH+DengXian Regular"/>
                <a:cs typeface="PGLSEH+DengXian Regular"/>
              </a:rPr>
              <a:t>CodeBlocks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15563" y="748134"/>
            <a:ext cx="2060828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QJLKJM+DengXian Light"/>
                <a:cs typeface="QJLKJM+DengXian Light"/>
              </a:rPr>
              <a:t>什么是编程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7693203" cy="636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程序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就是为实现特定目标或解决特定问题而用计算机语言编写的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一系列令序列。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7499" y="2858500"/>
            <a:ext cx="5296865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计算机语言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是人与计算机之间通信的语言。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499" y="3701025"/>
            <a:ext cx="7693508" cy="6365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编程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是程序员为解决特定问题，按照自己的思路，在遵循特定的</a:t>
            </a:r>
          </a:p>
          <a:p>
            <a:pPr marL="0" marR="0">
              <a:lnSpc>
                <a:spcPts val="2188"/>
              </a:lnSpc>
              <a:spcBef>
                <a:spcPts val="333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计算机语言规则下编写程序的过程。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71011" y="748134"/>
            <a:ext cx="1752600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1f4e79"/>
                </a:solidFill>
                <a:latin typeface="REEFGU+DengXian Light"/>
                <a:cs typeface="REEFGU+DengXian Light"/>
              </a:rPr>
              <a:t>C++</a:t>
            </a:r>
            <a:r>
              <a:rPr dirty="0" sz="3000" spc="-14">
                <a:solidFill>
                  <a:srgbClr val="1f4e79"/>
                </a:solidFill>
                <a:latin typeface="REEFGU+DengXian Light"/>
                <a:cs typeface="REEFGU+DengXian Light"/>
              </a:rPr>
              <a:t> </a:t>
            </a: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语言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3128" y="1903848"/>
            <a:ext cx="5088051" cy="3163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本课程以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C++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语言规则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为例来学习编程。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3128" y="2748772"/>
            <a:ext cx="4555068" cy="315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直接原因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信息学竞赛只允许使用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C++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3128" y="3169149"/>
            <a:ext cx="3959910" cy="3163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0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其他原因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比较底层，运行速度快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3128" y="4013946"/>
            <a:ext cx="5018531" cy="636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C++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是编译语言，需要编译成可执行文件</a:t>
            </a:r>
          </a:p>
          <a:p>
            <a:pPr marL="0" marR="0">
              <a:lnSpc>
                <a:spcPts val="2188"/>
              </a:lnSpc>
              <a:spcBef>
                <a:spcPts val="331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（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Windows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下是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2e75b6"/>
                </a:solidFill>
                <a:latin typeface="PGLSEH+DengXian Regular"/>
                <a:cs typeface="PGLSEH+DengXian Regular"/>
              </a:rPr>
              <a:t>exe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）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806063" y="748134"/>
            <a:ext cx="1680971" cy="4350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5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pc="12">
                <a:solidFill>
                  <a:srgbClr val="1f4e79"/>
                </a:solidFill>
                <a:latin typeface="QJLKJM+DengXian Light"/>
                <a:cs typeface="QJLKJM+DengXian Light"/>
              </a:rPr>
              <a:t>你好洛谷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7499" y="1795891"/>
            <a:ext cx="7309635" cy="7381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例</a:t>
            </a:r>
            <a:r>
              <a:rPr dirty="0" sz="2100">
                <a:solidFill>
                  <a:srgbClr val="ed7d31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1.1</a:t>
            </a:r>
          </a:p>
          <a:p>
            <a:pPr marL="0" marR="0">
              <a:lnSpc>
                <a:spcPts val="2188"/>
              </a:lnSpc>
              <a:spcBef>
                <a:spcPts val="1135"/>
              </a:spcBef>
              <a:spcAft>
                <a:spcPts val="0"/>
              </a:spcAft>
            </a:pP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编写一个程序，让计算机告诉大家我爱洛谷，即</a:t>
            </a:r>
            <a:r>
              <a:rPr dirty="0" sz="2100">
                <a:solidFill>
                  <a:srgbClr val="2e75b6"/>
                </a:solidFill>
                <a:latin typeface="BKHBPA+DengXian Regular"/>
                <a:cs typeface="BKHBPA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I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love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 </a:t>
            </a:r>
            <a:r>
              <a:rPr dirty="0" sz="2100">
                <a:solidFill>
                  <a:srgbClr val="ed7d31"/>
                </a:solidFill>
                <a:latin typeface="PGLSEH+DengXian Regular"/>
                <a:cs typeface="PGLSEH+DengXian Regular"/>
              </a:rPr>
              <a:t>Luogu!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mitype="http://purl.org/dc/dcmitype/" xmlns:dc="http://purl.org/dc/elements/1.1/" xmlns:dcterms="http://purl.org/dc/terms/" xmlns:xsi="http://www.w3.org/2001/XMLSchema-instance">
  <dc:title>Presentation PowerPoint</dc:title>
  <dc:creator>21475</dc:creator>
  <cp:lastModifiedBy>21475</cp:lastModifiedBy>
  <cp:revision>1</cp:revision>
  <dcterms:modified xsi:type="dcterms:W3CDTF">2024-10-22T15:45:00+08:00</dcterms:modified>
</cp:coreProperties>
</file>